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258" r:id="rId4"/>
    <p:sldId id="259" r:id="rId5"/>
    <p:sldId id="260" r:id="rId6"/>
    <p:sldId id="261" r:id="rId7"/>
    <p:sldId id="312" r:id="rId8"/>
    <p:sldId id="313" r:id="rId9"/>
    <p:sldId id="314" r:id="rId10"/>
    <p:sldId id="315" r:id="rId11"/>
    <p:sldId id="316" r:id="rId12"/>
    <p:sldId id="317" r:id="rId13"/>
    <p:sldId id="262" r:id="rId14"/>
    <p:sldId id="263" r:id="rId15"/>
    <p:sldId id="273" r:id="rId16"/>
    <p:sldId id="274" r:id="rId17"/>
    <p:sldId id="264" r:id="rId18"/>
    <p:sldId id="265" r:id="rId19"/>
    <p:sldId id="266" r:id="rId20"/>
    <p:sldId id="267" r:id="rId21"/>
    <p:sldId id="322" r:id="rId22"/>
    <p:sldId id="268" r:id="rId23"/>
    <p:sldId id="275" r:id="rId24"/>
    <p:sldId id="276" r:id="rId25"/>
    <p:sldId id="269" r:id="rId26"/>
    <p:sldId id="270" r:id="rId27"/>
    <p:sldId id="277" r:id="rId28"/>
    <p:sldId id="271" r:id="rId29"/>
    <p:sldId id="281" r:id="rId30"/>
    <p:sldId id="282" r:id="rId31"/>
    <p:sldId id="283" r:id="rId32"/>
    <p:sldId id="284" r:id="rId33"/>
    <p:sldId id="285" r:id="rId34"/>
    <p:sldId id="318" r:id="rId35"/>
    <p:sldId id="319" r:id="rId36"/>
    <p:sldId id="320" r:id="rId37"/>
    <p:sldId id="286" r:id="rId38"/>
    <p:sldId id="287" r:id="rId39"/>
    <p:sldId id="292" r:id="rId40"/>
    <p:sldId id="293" r:id="rId41"/>
    <p:sldId id="294" r:id="rId42"/>
    <p:sldId id="295" r:id="rId43"/>
    <p:sldId id="296" r:id="rId44"/>
    <p:sldId id="297" r:id="rId45"/>
    <p:sldId id="298" r:id="rId46"/>
    <p:sldId id="272" r:id="rId47"/>
    <p:sldId id="278" r:id="rId48"/>
    <p:sldId id="279" r:id="rId49"/>
    <p:sldId id="311" r:id="rId50"/>
    <p:sldId id="288" r:id="rId51"/>
    <p:sldId id="289" r:id="rId52"/>
    <p:sldId id="323" r:id="rId53"/>
    <p:sldId id="324" r:id="rId54"/>
    <p:sldId id="290" r:id="rId55"/>
    <p:sldId id="299" r:id="rId56"/>
    <p:sldId id="300" r:id="rId57"/>
    <p:sldId id="308" r:id="rId58"/>
    <p:sldId id="301" r:id="rId59"/>
    <p:sldId id="302" r:id="rId60"/>
    <p:sldId id="303" r:id="rId61"/>
    <p:sldId id="304" r:id="rId62"/>
    <p:sldId id="305" r:id="rId63"/>
    <p:sldId id="306" r:id="rId64"/>
    <p:sldId id="307" r:id="rId65"/>
    <p:sldId id="309" r:id="rId66"/>
    <p:sldId id="29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86" d="100"/>
          <a:sy n="86" d="100"/>
        </p:scale>
        <p:origin x="-666" y="-90"/>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9C32EF-5134-474E-A1C0-8A41ED5767E3}" type="datetimeFigureOut">
              <a:rPr lang="en-IN" smtClean="0"/>
              <a:pPr/>
              <a:t>23-11-2022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6F5A49-4D32-4C24-8D14-09350E81F4DB}" type="slidenum">
              <a:rPr lang="en-IN" smtClean="0"/>
              <a:pPr/>
              <a:t>‹#›</a:t>
            </a:fld>
            <a:endParaRPr lang="en-IN"/>
          </a:p>
        </p:txBody>
      </p:sp>
    </p:spTree>
    <p:extLst>
      <p:ext uri="{BB962C8B-B14F-4D97-AF65-F5344CB8AC3E}">
        <p14:creationId xmlns:p14="http://schemas.microsoft.com/office/powerpoint/2010/main" xmlns="" val="139026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C6F5A49-4D32-4C24-8D14-09350E81F4DB}" type="slidenum">
              <a:rPr lang="en-IN" smtClean="0"/>
              <a:pPr/>
              <a:t>46</a:t>
            </a:fld>
            <a:endParaRPr lang="en-IN"/>
          </a:p>
        </p:txBody>
      </p:sp>
    </p:spTree>
    <p:extLst>
      <p:ext uri="{BB962C8B-B14F-4D97-AF65-F5344CB8AC3E}">
        <p14:creationId xmlns:p14="http://schemas.microsoft.com/office/powerpoint/2010/main" xmlns="" val="2567620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9F2B0A4D-0ABE-45B7-8662-24C187DBB544}" type="datetimeFigureOut">
              <a:rPr lang="en-IN" smtClean="0"/>
              <a:pPr/>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276979-B677-4590-B73D-3623AB26C9F5}" type="slidenum">
              <a:rPr lang="en-IN" smtClean="0"/>
              <a:pPr/>
              <a:t>‹#›</a:t>
            </a:fld>
            <a:endParaRPr lang="en-IN"/>
          </a:p>
        </p:txBody>
      </p:sp>
    </p:spTree>
    <p:extLst>
      <p:ext uri="{BB962C8B-B14F-4D97-AF65-F5344CB8AC3E}">
        <p14:creationId xmlns:p14="http://schemas.microsoft.com/office/powerpoint/2010/main" xmlns="" val="3667587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F2B0A4D-0ABE-45B7-8662-24C187DBB544}" type="datetimeFigureOut">
              <a:rPr lang="en-IN" smtClean="0"/>
              <a:pPr/>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276979-B677-4590-B73D-3623AB26C9F5}" type="slidenum">
              <a:rPr lang="en-IN" smtClean="0"/>
              <a:pPr/>
              <a:t>‹#›</a:t>
            </a:fld>
            <a:endParaRPr lang="en-IN"/>
          </a:p>
        </p:txBody>
      </p:sp>
    </p:spTree>
    <p:extLst>
      <p:ext uri="{BB962C8B-B14F-4D97-AF65-F5344CB8AC3E}">
        <p14:creationId xmlns:p14="http://schemas.microsoft.com/office/powerpoint/2010/main" xmlns="" val="1766773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F2B0A4D-0ABE-45B7-8662-24C187DBB544}" type="datetimeFigureOut">
              <a:rPr lang="en-IN" smtClean="0"/>
              <a:pPr/>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276979-B677-4590-B73D-3623AB26C9F5}" type="slidenum">
              <a:rPr lang="en-IN" smtClean="0"/>
              <a:pPr/>
              <a:t>‹#›</a:t>
            </a:fld>
            <a:endParaRPr lang="en-IN"/>
          </a:p>
        </p:txBody>
      </p:sp>
    </p:spTree>
    <p:extLst>
      <p:ext uri="{BB962C8B-B14F-4D97-AF65-F5344CB8AC3E}">
        <p14:creationId xmlns:p14="http://schemas.microsoft.com/office/powerpoint/2010/main" xmlns="" val="1513045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F2B0A4D-0ABE-45B7-8662-24C187DBB544}" type="datetimeFigureOut">
              <a:rPr lang="en-IN" smtClean="0"/>
              <a:pPr/>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276979-B677-4590-B73D-3623AB26C9F5}" type="slidenum">
              <a:rPr lang="en-IN" smtClean="0"/>
              <a:pPr/>
              <a:t>‹#›</a:t>
            </a:fld>
            <a:endParaRPr lang="en-IN"/>
          </a:p>
        </p:txBody>
      </p:sp>
    </p:spTree>
    <p:extLst>
      <p:ext uri="{BB962C8B-B14F-4D97-AF65-F5344CB8AC3E}">
        <p14:creationId xmlns:p14="http://schemas.microsoft.com/office/powerpoint/2010/main" xmlns="" val="3894425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F2B0A4D-0ABE-45B7-8662-24C187DBB544}" type="datetimeFigureOut">
              <a:rPr lang="en-IN" smtClean="0"/>
              <a:pPr/>
              <a:t>23-11-2022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276979-B677-4590-B73D-3623AB26C9F5}" type="slidenum">
              <a:rPr lang="en-IN" smtClean="0"/>
              <a:pPr/>
              <a:t>‹#›</a:t>
            </a:fld>
            <a:endParaRPr lang="en-IN"/>
          </a:p>
        </p:txBody>
      </p:sp>
    </p:spTree>
    <p:extLst>
      <p:ext uri="{BB962C8B-B14F-4D97-AF65-F5344CB8AC3E}">
        <p14:creationId xmlns:p14="http://schemas.microsoft.com/office/powerpoint/2010/main" xmlns="" val="1225175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F2B0A4D-0ABE-45B7-8662-24C187DBB544}" type="datetimeFigureOut">
              <a:rPr lang="en-IN" smtClean="0"/>
              <a:pPr/>
              <a:t>23-11-2022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276979-B677-4590-B73D-3623AB26C9F5}" type="slidenum">
              <a:rPr lang="en-IN" smtClean="0"/>
              <a:pPr/>
              <a:t>‹#›</a:t>
            </a:fld>
            <a:endParaRPr lang="en-IN"/>
          </a:p>
        </p:txBody>
      </p:sp>
    </p:spTree>
    <p:extLst>
      <p:ext uri="{BB962C8B-B14F-4D97-AF65-F5344CB8AC3E}">
        <p14:creationId xmlns:p14="http://schemas.microsoft.com/office/powerpoint/2010/main" xmlns="" val="108361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F2B0A4D-0ABE-45B7-8662-24C187DBB544}" type="datetimeFigureOut">
              <a:rPr lang="en-IN" smtClean="0"/>
              <a:pPr/>
              <a:t>23-11-2022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5276979-B677-4590-B73D-3623AB26C9F5}" type="slidenum">
              <a:rPr lang="en-IN" smtClean="0"/>
              <a:pPr/>
              <a:t>‹#›</a:t>
            </a:fld>
            <a:endParaRPr lang="en-IN"/>
          </a:p>
        </p:txBody>
      </p:sp>
    </p:spTree>
    <p:extLst>
      <p:ext uri="{BB962C8B-B14F-4D97-AF65-F5344CB8AC3E}">
        <p14:creationId xmlns:p14="http://schemas.microsoft.com/office/powerpoint/2010/main" xmlns="" val="2767239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F2B0A4D-0ABE-45B7-8662-24C187DBB544}" type="datetimeFigureOut">
              <a:rPr lang="en-IN" smtClean="0"/>
              <a:pPr/>
              <a:t>23-11-2022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5276979-B677-4590-B73D-3623AB26C9F5}" type="slidenum">
              <a:rPr lang="en-IN" smtClean="0"/>
              <a:pPr/>
              <a:t>‹#›</a:t>
            </a:fld>
            <a:endParaRPr lang="en-IN"/>
          </a:p>
        </p:txBody>
      </p:sp>
    </p:spTree>
    <p:extLst>
      <p:ext uri="{BB962C8B-B14F-4D97-AF65-F5344CB8AC3E}">
        <p14:creationId xmlns:p14="http://schemas.microsoft.com/office/powerpoint/2010/main" xmlns="" val="611394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2B0A4D-0ABE-45B7-8662-24C187DBB544}" type="datetimeFigureOut">
              <a:rPr lang="en-IN" smtClean="0"/>
              <a:pPr/>
              <a:t>23-11-2022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5276979-B677-4590-B73D-3623AB26C9F5}" type="slidenum">
              <a:rPr lang="en-IN" smtClean="0"/>
              <a:pPr/>
              <a:t>‹#›</a:t>
            </a:fld>
            <a:endParaRPr lang="en-IN"/>
          </a:p>
        </p:txBody>
      </p:sp>
    </p:spTree>
    <p:extLst>
      <p:ext uri="{BB962C8B-B14F-4D97-AF65-F5344CB8AC3E}">
        <p14:creationId xmlns:p14="http://schemas.microsoft.com/office/powerpoint/2010/main" xmlns="" val="3582277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F2B0A4D-0ABE-45B7-8662-24C187DBB544}" type="datetimeFigureOut">
              <a:rPr lang="en-IN" smtClean="0"/>
              <a:pPr/>
              <a:t>23-11-2022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276979-B677-4590-B73D-3623AB26C9F5}" type="slidenum">
              <a:rPr lang="en-IN" smtClean="0"/>
              <a:pPr/>
              <a:t>‹#›</a:t>
            </a:fld>
            <a:endParaRPr lang="en-IN"/>
          </a:p>
        </p:txBody>
      </p:sp>
    </p:spTree>
    <p:extLst>
      <p:ext uri="{BB962C8B-B14F-4D97-AF65-F5344CB8AC3E}">
        <p14:creationId xmlns:p14="http://schemas.microsoft.com/office/powerpoint/2010/main" xmlns="" val="3595101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F2B0A4D-0ABE-45B7-8662-24C187DBB544}" type="datetimeFigureOut">
              <a:rPr lang="en-IN" smtClean="0"/>
              <a:pPr/>
              <a:t>23-11-2022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276979-B677-4590-B73D-3623AB26C9F5}" type="slidenum">
              <a:rPr lang="en-IN" smtClean="0"/>
              <a:pPr/>
              <a:t>‹#›</a:t>
            </a:fld>
            <a:endParaRPr lang="en-IN"/>
          </a:p>
        </p:txBody>
      </p:sp>
    </p:spTree>
    <p:extLst>
      <p:ext uri="{BB962C8B-B14F-4D97-AF65-F5344CB8AC3E}">
        <p14:creationId xmlns:p14="http://schemas.microsoft.com/office/powerpoint/2010/main" xmlns="" val="3052503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2B0A4D-0ABE-45B7-8662-24C187DBB544}" type="datetimeFigureOut">
              <a:rPr lang="en-IN" smtClean="0"/>
              <a:pPr/>
              <a:t>23-11-2022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76979-B677-4590-B73D-3623AB26C9F5}" type="slidenum">
              <a:rPr lang="en-IN" smtClean="0"/>
              <a:pPr/>
              <a:t>‹#›</a:t>
            </a:fld>
            <a:endParaRPr lang="en-IN"/>
          </a:p>
        </p:txBody>
      </p:sp>
    </p:spTree>
    <p:extLst>
      <p:ext uri="{BB962C8B-B14F-4D97-AF65-F5344CB8AC3E}">
        <p14:creationId xmlns:p14="http://schemas.microsoft.com/office/powerpoint/2010/main" xmlns="" val="2032857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en.wikipedia.org/wiki/Kernel_method"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youtube.com/watch?v=ivPoCcYfFAw&amp;feature=youtu.be" TargetMode="External"/><Relationship Id="rId2" Type="http://schemas.openxmlformats.org/officeDocument/2006/relationships/hyperlink" Target="https://shuzhanfan.github.io/2018/05/understanding-mathematics-behind-support-vector-machines/" TargetMode="External"/><Relationship Id="rId1" Type="http://schemas.openxmlformats.org/officeDocument/2006/relationships/slideLayout" Target="../slideLayouts/slideLayout2.xml"/><Relationship Id="rId5" Type="http://schemas.openxmlformats.org/officeDocument/2006/relationships/hyperlink" Target="https://www.analyticsvidhya.com/blog/2017/09/understaing-support-vector-machine-example-code/" TargetMode="External"/><Relationship Id="rId4" Type="http://schemas.openxmlformats.org/officeDocument/2006/relationships/hyperlink" Target="https://www.analyticsvidhya.com/blog/2021/10/support-vector-machinessvm-a-complete-guide-for-beginner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SVM</a:t>
            </a:r>
            <a:endParaRPr lang="en-IN"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xmlns="" val="37076541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183" y="221906"/>
            <a:ext cx="10515600" cy="725545"/>
          </a:xfrm>
        </p:spPr>
        <p:txBody>
          <a:bodyPr/>
          <a:lstStyle/>
          <a:p>
            <a:r>
              <a:rPr lang="en-US" b="1" dirty="0" smtClean="0"/>
              <a:t>Can we classify two classes (Scenario-4)?:</a:t>
            </a: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439584" y="1357934"/>
            <a:ext cx="4429871" cy="2899552"/>
          </a:xfrm>
          <a:prstGeom prst="rect">
            <a:avLst/>
          </a:prstGeom>
          <a:noFill/>
          <a:ln w="9525">
            <a:noFill/>
            <a:miter lim="800000"/>
            <a:headEnd/>
            <a:tailEnd/>
          </a:ln>
          <a:effectLst/>
        </p:spPr>
      </p:pic>
      <p:sp>
        <p:nvSpPr>
          <p:cNvPr id="5" name="TextBox 4"/>
          <p:cNvSpPr txBox="1"/>
          <p:nvPr/>
        </p:nvSpPr>
        <p:spPr>
          <a:xfrm>
            <a:off x="5838941" y="1366092"/>
            <a:ext cx="4935556" cy="1477328"/>
          </a:xfrm>
          <a:prstGeom prst="rect">
            <a:avLst/>
          </a:prstGeom>
          <a:noFill/>
        </p:spPr>
        <p:txBody>
          <a:bodyPr wrap="square" rtlCol="0">
            <a:spAutoFit/>
          </a:bodyPr>
          <a:lstStyle/>
          <a:p>
            <a:r>
              <a:rPr lang="en-US" dirty="0" smtClean="0"/>
              <a:t>As I have already mentioned, one star at other end is like an outlier for star class. T</a:t>
            </a:r>
            <a:r>
              <a:rPr lang="en-US" dirty="0" smtClean="0">
                <a:solidFill>
                  <a:srgbClr val="FF0000"/>
                </a:solidFill>
              </a:rPr>
              <a:t>he SVM algorithm has a feature to ignore outliers and find the hyper-plane that has the maximum margin. Hence, we can say, SVM classification is robust to outliers.</a:t>
            </a:r>
            <a:endParaRPr lang="en-US" dirty="0">
              <a:solidFill>
                <a:srgbClr val="FF0000"/>
              </a:solidFill>
            </a:endParaRPr>
          </a:p>
        </p:txBody>
      </p:sp>
      <p:pic>
        <p:nvPicPr>
          <p:cNvPr id="4099" name="Picture 3"/>
          <p:cNvPicPr>
            <a:picLocks noChangeAspect="1" noChangeArrowheads="1"/>
          </p:cNvPicPr>
          <p:nvPr/>
        </p:nvPicPr>
        <p:blipFill>
          <a:blip r:embed="rId3"/>
          <a:srcRect/>
          <a:stretch>
            <a:fillRect/>
          </a:stretch>
        </p:blipFill>
        <p:spPr bwMode="auto">
          <a:xfrm>
            <a:off x="5504389" y="3260993"/>
            <a:ext cx="4873329" cy="302757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099"/>
                                        </p:tgtEl>
                                        <p:attrNameLst>
                                          <p:attrName>style.visibility</p:attrName>
                                        </p:attrNameLst>
                                      </p:cBhvr>
                                      <p:to>
                                        <p:strVal val="visible"/>
                                      </p:to>
                                    </p:set>
                                    <p:anim calcmode="lin" valueType="num">
                                      <p:cBhvr additive="base">
                                        <p:cTn id="12" dur="500" fill="hold"/>
                                        <p:tgtEl>
                                          <p:spTgt spid="4099"/>
                                        </p:tgtEl>
                                        <p:attrNameLst>
                                          <p:attrName>ppt_x</p:attrName>
                                        </p:attrNameLst>
                                      </p:cBhvr>
                                      <p:tavLst>
                                        <p:tav tm="0">
                                          <p:val>
                                            <p:strVal val="#ppt_x"/>
                                          </p:val>
                                        </p:tav>
                                        <p:tav tm="100000">
                                          <p:val>
                                            <p:strVal val="#ppt_x"/>
                                          </p:val>
                                        </p:tav>
                                      </p:tavLst>
                                    </p:anim>
                                    <p:anim calcmode="lin" valueType="num">
                                      <p:cBhvr additive="base">
                                        <p:cTn id="13"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14528"/>
          </a:xfrm>
        </p:spPr>
        <p:txBody>
          <a:bodyPr>
            <a:normAutofit/>
          </a:bodyPr>
          <a:lstStyle/>
          <a:p>
            <a:r>
              <a:rPr lang="en-US" sz="3200" b="1" dirty="0" smtClean="0"/>
              <a:t>Find the hyper-plane to segregate to classes (Scenario-5):</a:t>
            </a:r>
            <a:endParaRPr lang="en-US" sz="3200" dirty="0"/>
          </a:p>
        </p:txBody>
      </p:sp>
      <p:pic>
        <p:nvPicPr>
          <p:cNvPr id="5122" name="Picture 2"/>
          <p:cNvPicPr>
            <a:picLocks noGrp="1" noChangeAspect="1" noChangeArrowheads="1"/>
          </p:cNvPicPr>
          <p:nvPr>
            <p:ph idx="1"/>
          </p:nvPr>
        </p:nvPicPr>
        <p:blipFill>
          <a:blip r:embed="rId2"/>
          <a:srcRect/>
          <a:stretch>
            <a:fillRect/>
          </a:stretch>
        </p:blipFill>
        <p:spPr bwMode="auto">
          <a:xfrm>
            <a:off x="1565601" y="1481530"/>
            <a:ext cx="2984366" cy="2449176"/>
          </a:xfrm>
          <a:prstGeom prst="rect">
            <a:avLst/>
          </a:prstGeom>
          <a:noFill/>
          <a:ln w="9525">
            <a:noFill/>
            <a:miter lim="800000"/>
            <a:headEnd/>
            <a:tailEnd/>
          </a:ln>
          <a:effectLst/>
        </p:spPr>
      </p:pic>
      <p:sp>
        <p:nvSpPr>
          <p:cNvPr id="5" name="TextBox 4"/>
          <p:cNvSpPr txBox="1"/>
          <p:nvPr/>
        </p:nvSpPr>
        <p:spPr>
          <a:xfrm>
            <a:off x="6136395" y="1608463"/>
            <a:ext cx="5111827" cy="1200329"/>
          </a:xfrm>
          <a:prstGeom prst="rect">
            <a:avLst/>
          </a:prstGeom>
          <a:noFill/>
        </p:spPr>
        <p:txBody>
          <a:bodyPr wrap="square" rtlCol="0">
            <a:spAutoFit/>
          </a:bodyPr>
          <a:lstStyle/>
          <a:p>
            <a:r>
              <a:rPr lang="en-US" dirty="0" smtClean="0"/>
              <a:t>SVM can solve this problem. Easily! It solves this problem by introducing additional feature. Here, we will add a new feature z=x^2+y^2. Now, let’s plot the data points on axis x and z:</a:t>
            </a:r>
            <a:endParaRPr lang="en-US" dirty="0"/>
          </a:p>
        </p:txBody>
      </p:sp>
      <p:pic>
        <p:nvPicPr>
          <p:cNvPr id="5123" name="Picture 3"/>
          <p:cNvPicPr>
            <a:picLocks noChangeAspect="1" noChangeArrowheads="1"/>
          </p:cNvPicPr>
          <p:nvPr/>
        </p:nvPicPr>
        <p:blipFill>
          <a:blip r:embed="rId3"/>
          <a:srcRect/>
          <a:stretch>
            <a:fillRect/>
          </a:stretch>
        </p:blipFill>
        <p:spPr bwMode="auto">
          <a:xfrm>
            <a:off x="760106" y="3781425"/>
            <a:ext cx="4524375" cy="3076575"/>
          </a:xfrm>
          <a:prstGeom prst="rect">
            <a:avLst/>
          </a:prstGeom>
          <a:noFill/>
          <a:ln w="9525">
            <a:noFill/>
            <a:miter lim="800000"/>
            <a:headEnd/>
            <a:tailEnd/>
          </a:ln>
          <a:effectLst/>
        </p:spPr>
      </p:pic>
      <p:sp>
        <p:nvSpPr>
          <p:cNvPr id="8" name="TextBox 7"/>
          <p:cNvSpPr txBox="1"/>
          <p:nvPr/>
        </p:nvSpPr>
        <p:spPr>
          <a:xfrm>
            <a:off x="6004193" y="3602516"/>
            <a:ext cx="5508434" cy="2031325"/>
          </a:xfrm>
          <a:prstGeom prst="rect">
            <a:avLst/>
          </a:prstGeom>
          <a:noFill/>
        </p:spPr>
        <p:txBody>
          <a:bodyPr wrap="square" rtlCol="0">
            <a:spAutoFit/>
          </a:bodyPr>
          <a:lstStyle/>
          <a:p>
            <a:r>
              <a:rPr lang="en-US" dirty="0" smtClean="0"/>
              <a:t>In above plot, points to consider are:</a:t>
            </a:r>
          </a:p>
          <a:p>
            <a:pPr>
              <a:buFont typeface="Arial" pitchFamily="34" charset="0"/>
              <a:buChar char="•"/>
            </a:pPr>
            <a:r>
              <a:rPr lang="en-US" dirty="0" smtClean="0"/>
              <a:t>All values for z would be positive always because z is the squared sum of both x and y</a:t>
            </a:r>
          </a:p>
          <a:p>
            <a:pPr>
              <a:buFont typeface="Arial" pitchFamily="34" charset="0"/>
              <a:buChar char="•"/>
            </a:pPr>
            <a:r>
              <a:rPr lang="en-US" dirty="0" smtClean="0"/>
              <a:t>In the original plot, red circles appear close to the origin of x and y axes, leading to lower value of z and star relatively away from the origin result to higher value of z.</a:t>
            </a:r>
          </a:p>
          <a:p>
            <a:endParaRPr lang="en-US" dirty="0"/>
          </a:p>
        </p:txBody>
      </p:sp>
      <p:sp>
        <p:nvSpPr>
          <p:cNvPr id="9" name="TextBox 8"/>
          <p:cNvSpPr txBox="1"/>
          <p:nvPr/>
        </p:nvSpPr>
        <p:spPr>
          <a:xfrm>
            <a:off x="5530467" y="5772839"/>
            <a:ext cx="3888955" cy="646331"/>
          </a:xfrm>
          <a:prstGeom prst="rect">
            <a:avLst/>
          </a:prstGeom>
          <a:noFill/>
        </p:spPr>
        <p:txBody>
          <a:bodyPr wrap="square" rtlCol="0">
            <a:spAutoFit/>
          </a:bodyPr>
          <a:lstStyle/>
          <a:p>
            <a:r>
              <a:rPr lang="en-US" dirty="0" smtClean="0">
                <a:solidFill>
                  <a:srgbClr val="FF0000"/>
                </a:solidFill>
              </a:rPr>
              <a:t>should we need to add this feature manually to have a hyper-plane?</a:t>
            </a:r>
            <a:endParaRPr lang="en-US" dirty="0">
              <a:solidFill>
                <a:srgbClr val="FF0000"/>
              </a:solidFill>
            </a:endParaRPr>
          </a:p>
        </p:txBody>
      </p:sp>
      <p:sp>
        <p:nvSpPr>
          <p:cNvPr id="10" name="TextBox 9"/>
          <p:cNvSpPr txBox="1"/>
          <p:nvPr/>
        </p:nvSpPr>
        <p:spPr>
          <a:xfrm>
            <a:off x="10190602" y="5871990"/>
            <a:ext cx="1575412" cy="584775"/>
          </a:xfrm>
          <a:prstGeom prst="rect">
            <a:avLst/>
          </a:prstGeom>
          <a:noFill/>
        </p:spPr>
        <p:txBody>
          <a:bodyPr wrap="square" rtlCol="0">
            <a:spAutoFit/>
          </a:bodyPr>
          <a:lstStyle/>
          <a:p>
            <a:r>
              <a:rPr lang="en-US" sz="3200" dirty="0" smtClean="0">
                <a:solidFill>
                  <a:srgbClr val="FF0000"/>
                </a:solidFill>
              </a:rPr>
              <a:t>NO</a:t>
            </a:r>
            <a:endParaRPr lang="en-US" sz="32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down)">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wipe(down)">
                                      <p:cBhvr>
                                        <p:cTn id="1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28089"/>
          </a:xfrm>
        </p:spPr>
        <p:txBody>
          <a:bodyPr>
            <a:normAutofit fontScale="90000"/>
          </a:bodyPr>
          <a:lstStyle/>
          <a:p>
            <a:r>
              <a:rPr lang="en-US" dirty="0" smtClean="0"/>
              <a:t>Kernel</a:t>
            </a:r>
            <a:endParaRPr lang="en-US" dirty="0"/>
          </a:p>
        </p:txBody>
      </p:sp>
      <p:sp>
        <p:nvSpPr>
          <p:cNvPr id="3" name="Content Placeholder 2"/>
          <p:cNvSpPr>
            <a:spLocks noGrp="1"/>
          </p:cNvSpPr>
          <p:nvPr>
            <p:ph idx="1"/>
          </p:nvPr>
        </p:nvSpPr>
        <p:spPr/>
        <p:txBody>
          <a:bodyPr/>
          <a:lstStyle/>
          <a:p>
            <a:r>
              <a:rPr lang="en-US" dirty="0" smtClean="0"/>
              <a:t>SVM  algorithm has a technique called the </a:t>
            </a:r>
            <a:r>
              <a:rPr lang="en-US" b="1" dirty="0" smtClean="0">
                <a:hlinkClick r:id="rId2"/>
              </a:rPr>
              <a:t>kernel</a:t>
            </a:r>
            <a:r>
              <a:rPr lang="en-US" b="1" dirty="0" smtClean="0"/>
              <a:t> trick</a:t>
            </a:r>
            <a:r>
              <a:rPr lang="en-US" dirty="0" smtClean="0"/>
              <a:t>. The SVM kernel is a function that takes low dimensional input space and transforms it to a higher dimensional space i.e. it converts not separable problem to separable problem. </a:t>
            </a:r>
          </a:p>
          <a:p>
            <a:r>
              <a:rPr lang="en-US" dirty="0" smtClean="0"/>
              <a:t>It is mostly useful in non-linear separation problem. Simply put, it does some extremely complex data transformations, then finds out the process to separate the data based on the labels or outputs you’ve defined.</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SVM’s way to find the best line</a:t>
            </a:r>
            <a:endParaRPr lang="en-IN" dirty="0"/>
          </a:p>
        </p:txBody>
      </p:sp>
      <p:pic>
        <p:nvPicPr>
          <p:cNvPr id="4" name="Content Placeholder 3"/>
          <p:cNvPicPr>
            <a:picLocks noGrp="1" noChangeAspect="1"/>
          </p:cNvPicPr>
          <p:nvPr>
            <p:ph idx="1"/>
          </p:nvPr>
        </p:nvPicPr>
        <p:blipFill rotWithShape="1">
          <a:blip r:embed="rId2"/>
          <a:srcRect l="26371" t="21087" r="34784" b="21283"/>
          <a:stretch/>
        </p:blipFill>
        <p:spPr>
          <a:xfrm>
            <a:off x="2854036" y="1828800"/>
            <a:ext cx="5084618" cy="4241090"/>
          </a:xfrm>
          <a:prstGeom prst="rect">
            <a:avLst/>
          </a:prstGeom>
        </p:spPr>
      </p:pic>
      <p:sp>
        <p:nvSpPr>
          <p:cNvPr id="5" name="TextBox 4"/>
          <p:cNvSpPr txBox="1"/>
          <p:nvPr/>
        </p:nvSpPr>
        <p:spPr>
          <a:xfrm>
            <a:off x="3200400" y="6208002"/>
            <a:ext cx="6733309" cy="369332"/>
          </a:xfrm>
          <a:prstGeom prst="rect">
            <a:avLst/>
          </a:prstGeom>
          <a:noFill/>
        </p:spPr>
        <p:txBody>
          <a:bodyPr wrap="square" rtlCol="0">
            <a:spAutoFit/>
          </a:bodyPr>
          <a:lstStyle/>
          <a:p>
            <a:r>
              <a:rPr lang="en-US" b="1" dirty="0" smtClean="0">
                <a:solidFill>
                  <a:srgbClr val="FF0000"/>
                </a:solidFill>
              </a:rPr>
              <a:t>Optimal Hyperplane using the SVM algorithm</a:t>
            </a:r>
            <a:endParaRPr lang="en-IN" b="1" dirty="0">
              <a:solidFill>
                <a:srgbClr val="FF0000"/>
              </a:solidFill>
            </a:endParaRPr>
          </a:p>
        </p:txBody>
      </p:sp>
    </p:spTree>
    <p:extLst>
      <p:ext uri="{BB962C8B-B14F-4D97-AF65-F5344CB8AC3E}">
        <p14:creationId xmlns:p14="http://schemas.microsoft.com/office/powerpoint/2010/main" xmlns="" val="28855868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Hyperplane</a:t>
            </a:r>
            <a:endParaRPr lang="en-IN" dirty="0"/>
          </a:p>
        </p:txBody>
      </p:sp>
      <p:sp>
        <p:nvSpPr>
          <p:cNvPr id="3" name="Content Placeholder 2"/>
          <p:cNvSpPr>
            <a:spLocks noGrp="1"/>
          </p:cNvSpPr>
          <p:nvPr>
            <p:ph idx="1"/>
          </p:nvPr>
        </p:nvSpPr>
        <p:spPr/>
        <p:txBody>
          <a:bodyPr>
            <a:normAutofit fontScale="92500" lnSpcReduction="10000"/>
          </a:bodyPr>
          <a:lstStyle/>
          <a:p>
            <a:pPr algn="just"/>
            <a:r>
              <a:rPr lang="en-US" b="1" i="1" dirty="0"/>
              <a:t>A hyperplane in an n-dimensional Euclidean space is a flat, n-1 dimensional subset of that space that divides the space into two disconnected parts.</a:t>
            </a:r>
            <a:endParaRPr lang="en-US" dirty="0" smtClean="0"/>
          </a:p>
          <a:p>
            <a:pPr algn="just"/>
            <a:r>
              <a:rPr lang="en-US" dirty="0" smtClean="0">
                <a:solidFill>
                  <a:srgbClr val="FF0000"/>
                </a:solidFill>
              </a:rPr>
              <a:t>According </a:t>
            </a:r>
            <a:r>
              <a:rPr lang="en-US" dirty="0">
                <a:solidFill>
                  <a:srgbClr val="FF0000"/>
                </a:solidFill>
              </a:rPr>
              <a:t>to the SVM algorithm we find the points closest to the line from both the classes</a:t>
            </a:r>
            <a:r>
              <a:rPr lang="en-US" dirty="0" smtClean="0"/>
              <a:t>.</a:t>
            </a:r>
          </a:p>
          <a:p>
            <a:pPr algn="just"/>
            <a:r>
              <a:rPr lang="en-US" dirty="0" smtClean="0">
                <a:solidFill>
                  <a:srgbClr val="FF0000"/>
                </a:solidFill>
              </a:rPr>
              <a:t>These </a:t>
            </a:r>
            <a:r>
              <a:rPr lang="en-US" dirty="0">
                <a:solidFill>
                  <a:srgbClr val="FF0000"/>
                </a:solidFill>
              </a:rPr>
              <a:t>points are called support vectors. Now, we compute the distance between the line and the support vectors</a:t>
            </a:r>
            <a:r>
              <a:rPr lang="en-US" dirty="0"/>
              <a:t>. </a:t>
            </a:r>
            <a:endParaRPr lang="en-US" dirty="0" smtClean="0"/>
          </a:p>
          <a:p>
            <a:pPr algn="just"/>
            <a:r>
              <a:rPr lang="en-US" dirty="0" smtClean="0"/>
              <a:t>This </a:t>
            </a:r>
            <a:r>
              <a:rPr lang="en-US" dirty="0"/>
              <a:t>distance is called the margin. Our goal is to maximize the margin. The hyperplane for which the margin is maximum is the optimal hyperplane</a:t>
            </a:r>
            <a:r>
              <a:rPr lang="en-US" dirty="0" smtClean="0"/>
              <a:t>.</a:t>
            </a:r>
          </a:p>
          <a:p>
            <a:pPr algn="just"/>
            <a:r>
              <a:rPr lang="en-US" dirty="0"/>
              <a:t>Thus SVM tries to make a decision boundary in such a way that the separation between the two classes(that street) is as wide as possible.</a:t>
            </a:r>
            <a:endParaRPr lang="en-IN" dirty="0"/>
          </a:p>
        </p:txBody>
      </p:sp>
    </p:spTree>
    <p:extLst>
      <p:ext uri="{BB962C8B-B14F-4D97-AF65-F5344CB8AC3E}">
        <p14:creationId xmlns:p14="http://schemas.microsoft.com/office/powerpoint/2010/main" xmlns="" val="3512723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of Using SVM</a:t>
            </a:r>
            <a:endParaRPr lang="en-IN" dirty="0"/>
          </a:p>
        </p:txBody>
      </p:sp>
      <p:sp>
        <p:nvSpPr>
          <p:cNvPr id="3" name="Content Placeholder 2"/>
          <p:cNvSpPr>
            <a:spLocks noGrp="1"/>
          </p:cNvSpPr>
          <p:nvPr>
            <p:ph idx="1"/>
          </p:nvPr>
        </p:nvSpPr>
        <p:spPr/>
        <p:txBody>
          <a:bodyPr/>
          <a:lstStyle/>
          <a:p>
            <a:pPr algn="just" fontAlgn="base"/>
            <a:r>
              <a:rPr lang="en-US" dirty="0"/>
              <a:t>Effective on datasets with multiple features, like financial or medical data.</a:t>
            </a:r>
          </a:p>
          <a:p>
            <a:pPr algn="just" fontAlgn="base"/>
            <a:r>
              <a:rPr lang="en-US" dirty="0"/>
              <a:t>Effective in cases where number of features is greater than the number of data points.</a:t>
            </a:r>
          </a:p>
          <a:p>
            <a:pPr algn="just" fontAlgn="base"/>
            <a:r>
              <a:rPr lang="en-US" dirty="0"/>
              <a:t>Uses a subset of training points in the decision function called support vectors which makes it memory efficient.</a:t>
            </a:r>
          </a:p>
          <a:p>
            <a:pPr algn="just" fontAlgn="base"/>
            <a:r>
              <a:rPr lang="en-US" dirty="0"/>
              <a:t>Different kernel functions can be specified for the decision function. You can use common kernels, but it's also possible to specify custom kernels.</a:t>
            </a:r>
          </a:p>
          <a:p>
            <a:endParaRPr lang="en-IN" dirty="0"/>
          </a:p>
        </p:txBody>
      </p:sp>
    </p:spTree>
    <p:extLst>
      <p:ext uri="{BB962C8B-B14F-4D97-AF65-F5344CB8AC3E}">
        <p14:creationId xmlns:p14="http://schemas.microsoft.com/office/powerpoint/2010/main" xmlns="" val="1202558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 of using SVM</a:t>
            </a:r>
            <a:endParaRPr lang="en-IN" dirty="0"/>
          </a:p>
        </p:txBody>
      </p:sp>
      <p:sp>
        <p:nvSpPr>
          <p:cNvPr id="3" name="Content Placeholder 2"/>
          <p:cNvSpPr>
            <a:spLocks noGrp="1"/>
          </p:cNvSpPr>
          <p:nvPr>
            <p:ph idx="1"/>
          </p:nvPr>
        </p:nvSpPr>
        <p:spPr/>
        <p:txBody>
          <a:bodyPr/>
          <a:lstStyle/>
          <a:p>
            <a:r>
              <a:rPr lang="en-US" dirty="0" smtClean="0"/>
              <a:t>It doesn’t perform well when we have large data set because the required training time is higher</a:t>
            </a:r>
          </a:p>
          <a:p>
            <a:r>
              <a:rPr lang="en-US" dirty="0" smtClean="0"/>
              <a:t>It also doesn’t perform very well, when the data set has more noise i.e. target classes are overlapping</a:t>
            </a:r>
          </a:p>
          <a:p>
            <a:r>
              <a:rPr lang="en-US" dirty="0" smtClean="0"/>
              <a:t>SVM doesn’t directly provide probability estimates, these are calculated using an expensive five-fold cross-validation. It is included in the related SVC method of Python </a:t>
            </a:r>
            <a:r>
              <a:rPr lang="en-US" dirty="0" err="1" smtClean="0"/>
              <a:t>scikit</a:t>
            </a:r>
            <a:r>
              <a:rPr lang="en-US" dirty="0" smtClean="0"/>
              <a:t>-learn library.</a:t>
            </a:r>
          </a:p>
          <a:p>
            <a:pPr algn="just" fontAlgn="base"/>
            <a:r>
              <a:rPr lang="en-US" dirty="0" smtClean="0"/>
              <a:t>.</a:t>
            </a:r>
            <a:endParaRPr lang="en-US" dirty="0"/>
          </a:p>
        </p:txBody>
      </p:sp>
    </p:spTree>
    <p:extLst>
      <p:ext uri="{BB962C8B-B14F-4D97-AF65-F5344CB8AC3E}">
        <p14:creationId xmlns:p14="http://schemas.microsoft.com/office/powerpoint/2010/main" xmlns="" val="10358919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Math behind </a:t>
            </a:r>
            <a:r>
              <a:rPr lang="en-IN" b="1" dirty="0" smtClean="0"/>
              <a:t>SVM</a:t>
            </a:r>
            <a:endParaRPr lang="en-IN" dirty="0"/>
          </a:p>
        </p:txBody>
      </p:sp>
      <p:sp>
        <p:nvSpPr>
          <p:cNvPr id="3" name="Content Placeholder 2"/>
          <p:cNvSpPr>
            <a:spLocks noGrp="1"/>
          </p:cNvSpPr>
          <p:nvPr>
            <p:ph idx="1"/>
          </p:nvPr>
        </p:nvSpPr>
        <p:spPr/>
        <p:txBody>
          <a:bodyPr/>
          <a:lstStyle/>
          <a:p>
            <a:r>
              <a:rPr lang="en-US" dirty="0" smtClean="0"/>
              <a:t>Basic Linear Algebra:</a:t>
            </a:r>
          </a:p>
          <a:p>
            <a:pPr marL="514350" indent="-514350">
              <a:buFont typeface="+mj-lt"/>
              <a:buAutoNum type="arabicPeriod"/>
            </a:pPr>
            <a:r>
              <a:rPr lang="en-US" dirty="0" smtClean="0"/>
              <a:t>Vectors</a:t>
            </a:r>
          </a:p>
          <a:p>
            <a:pPr marL="514350" indent="-514350">
              <a:buFont typeface="+mj-lt"/>
              <a:buAutoNum type="arabicPeriod"/>
            </a:pPr>
            <a:r>
              <a:rPr lang="en-IN" dirty="0"/>
              <a:t>Length of Vectors</a:t>
            </a:r>
          </a:p>
          <a:p>
            <a:pPr marL="514350" indent="-514350">
              <a:buFont typeface="+mj-lt"/>
              <a:buAutoNum type="arabicPeriod"/>
            </a:pPr>
            <a:r>
              <a:rPr lang="en-IN" dirty="0" smtClean="0"/>
              <a:t>Direction </a:t>
            </a:r>
            <a:r>
              <a:rPr lang="en-IN" dirty="0"/>
              <a:t>of </a:t>
            </a:r>
            <a:r>
              <a:rPr lang="en-IN" dirty="0" smtClean="0"/>
              <a:t>Vectors</a:t>
            </a:r>
          </a:p>
          <a:p>
            <a:pPr marL="514350" indent="-514350">
              <a:buFont typeface="+mj-lt"/>
              <a:buAutoNum type="arabicPeriod"/>
            </a:pPr>
            <a:r>
              <a:rPr lang="en-US" dirty="0" smtClean="0"/>
              <a:t>Dot Product</a:t>
            </a:r>
          </a:p>
          <a:p>
            <a:pPr marL="514350" indent="-514350">
              <a:buFont typeface="+mj-lt"/>
              <a:buAutoNum type="arabicPeriod"/>
            </a:pPr>
            <a:r>
              <a:rPr lang="en-US" dirty="0" smtClean="0"/>
              <a:t>Hyperplane</a:t>
            </a:r>
            <a:endParaRPr lang="en-IN" dirty="0"/>
          </a:p>
          <a:p>
            <a:pPr marL="514350" indent="-514350">
              <a:buFont typeface="+mj-lt"/>
              <a:buAutoNum type="arabicPeriod"/>
            </a:pPr>
            <a:endParaRPr lang="en-IN" dirty="0"/>
          </a:p>
        </p:txBody>
      </p:sp>
    </p:spTree>
    <p:extLst>
      <p:ext uri="{BB962C8B-B14F-4D97-AF65-F5344CB8AC3E}">
        <p14:creationId xmlns:p14="http://schemas.microsoft.com/office/powerpoint/2010/main" xmlns="" val="26033131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Vectors</a:t>
            </a:r>
            <a:endParaRPr lang="en-IN" dirty="0"/>
          </a:p>
        </p:txBody>
      </p:sp>
      <p:sp>
        <p:nvSpPr>
          <p:cNvPr id="3" name="Content Placeholder 2"/>
          <p:cNvSpPr>
            <a:spLocks noGrp="1"/>
          </p:cNvSpPr>
          <p:nvPr>
            <p:ph idx="1"/>
          </p:nvPr>
        </p:nvSpPr>
        <p:spPr>
          <a:xfrm>
            <a:off x="838200" y="1496291"/>
            <a:ext cx="10515600" cy="4680672"/>
          </a:xfrm>
        </p:spPr>
        <p:txBody>
          <a:bodyPr/>
          <a:lstStyle/>
          <a:p>
            <a:pPr algn="just"/>
            <a:r>
              <a:rPr lang="en-US" dirty="0"/>
              <a:t>Vectors are mathematical quantity which has both magnitude and direction. </a:t>
            </a:r>
            <a:endParaRPr lang="en-US" dirty="0" smtClean="0"/>
          </a:p>
          <a:p>
            <a:pPr algn="just"/>
            <a:r>
              <a:rPr lang="en-US" dirty="0" smtClean="0"/>
              <a:t>A </a:t>
            </a:r>
            <a:r>
              <a:rPr lang="en-US" dirty="0"/>
              <a:t>point in the 2D plane can be represented as a vector between origin and the point</a:t>
            </a:r>
            <a:r>
              <a:rPr lang="en-US" dirty="0" smtClean="0"/>
              <a:t>.</a:t>
            </a:r>
          </a:p>
          <a:p>
            <a:pPr algn="just"/>
            <a:endParaRPr lang="en-IN" dirty="0"/>
          </a:p>
        </p:txBody>
      </p:sp>
      <p:pic>
        <p:nvPicPr>
          <p:cNvPr id="4" name="Content Placeholder 3"/>
          <p:cNvPicPr>
            <a:picLocks noChangeAspect="1"/>
          </p:cNvPicPr>
          <p:nvPr/>
        </p:nvPicPr>
        <p:blipFill rotWithShape="1">
          <a:blip r:embed="rId2"/>
          <a:srcRect l="25655" t="41464" r="27803" b="31790"/>
          <a:stretch/>
        </p:blipFill>
        <p:spPr>
          <a:xfrm>
            <a:off x="2226625" y="3574473"/>
            <a:ext cx="7032832" cy="2272146"/>
          </a:xfrm>
          <a:prstGeom prst="rect">
            <a:avLst/>
          </a:prstGeom>
        </p:spPr>
      </p:pic>
    </p:spTree>
    <p:extLst>
      <p:ext uri="{BB962C8B-B14F-4D97-AF65-F5344CB8AC3E}">
        <p14:creationId xmlns:p14="http://schemas.microsoft.com/office/powerpoint/2010/main" xmlns="" val="37352165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Length of Vectors</a:t>
            </a:r>
            <a:br>
              <a:rPr lang="en-IN" dirty="0"/>
            </a:br>
            <a:endParaRPr lang="en-IN" dirty="0"/>
          </a:p>
        </p:txBody>
      </p:sp>
      <p:sp>
        <p:nvSpPr>
          <p:cNvPr id="5" name="Content Placeholder 4"/>
          <p:cNvSpPr>
            <a:spLocks noGrp="1"/>
          </p:cNvSpPr>
          <p:nvPr>
            <p:ph idx="1"/>
          </p:nvPr>
        </p:nvSpPr>
        <p:spPr/>
        <p:txBody>
          <a:bodyPr/>
          <a:lstStyle/>
          <a:p>
            <a:r>
              <a:rPr lang="en-US" dirty="0"/>
              <a:t>Length of vectors are also called as norms. It tells how far vectors are from the origin</a:t>
            </a:r>
            <a:r>
              <a:rPr lang="en-US" dirty="0" smtClean="0"/>
              <a:t>.</a:t>
            </a:r>
          </a:p>
          <a:p>
            <a:r>
              <a:rPr lang="en-US" dirty="0" smtClean="0"/>
              <a:t>Length of vector x(x1,x2,x3) is calculated as:</a:t>
            </a:r>
          </a:p>
          <a:p>
            <a:endParaRPr lang="en-US" dirty="0" smtClean="0"/>
          </a:p>
          <a:p>
            <a:endParaRPr lang="en-IN" dirty="0"/>
          </a:p>
        </p:txBody>
      </p:sp>
      <p:pic>
        <p:nvPicPr>
          <p:cNvPr id="8" name="Content Placeholder 3"/>
          <p:cNvPicPr>
            <a:picLocks noChangeAspect="1"/>
          </p:cNvPicPr>
          <p:nvPr/>
        </p:nvPicPr>
        <p:blipFill rotWithShape="1">
          <a:blip r:embed="rId2"/>
          <a:srcRect l="28698" t="63434" r="56981" b="29243"/>
          <a:stretch/>
        </p:blipFill>
        <p:spPr>
          <a:xfrm>
            <a:off x="3283526" y="3719774"/>
            <a:ext cx="3976256" cy="1143174"/>
          </a:xfrm>
          <a:prstGeom prst="rect">
            <a:avLst/>
          </a:prstGeom>
        </p:spPr>
      </p:pic>
    </p:spTree>
    <p:extLst>
      <p:ext uri="{BB962C8B-B14F-4D97-AF65-F5344CB8AC3E}">
        <p14:creationId xmlns:p14="http://schemas.microsoft.com/office/powerpoint/2010/main" xmlns="" val="2082264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Vector Machine (SVM)</a:t>
            </a:r>
            <a:endParaRPr lang="en-IN" dirty="0"/>
          </a:p>
        </p:txBody>
      </p:sp>
      <p:sp>
        <p:nvSpPr>
          <p:cNvPr id="3" name="Content Placeholder 2"/>
          <p:cNvSpPr>
            <a:spLocks noGrp="1"/>
          </p:cNvSpPr>
          <p:nvPr>
            <p:ph idx="1"/>
          </p:nvPr>
        </p:nvSpPr>
        <p:spPr/>
        <p:txBody>
          <a:bodyPr/>
          <a:lstStyle/>
          <a:p>
            <a:r>
              <a:rPr lang="en-US" dirty="0" smtClean="0"/>
              <a:t>Support vector machine is a supervised learning system and used for classification and regression problems. </a:t>
            </a:r>
          </a:p>
          <a:p>
            <a:r>
              <a:rPr lang="en-US" dirty="0" smtClean="0"/>
              <a:t>Support vector machine is extremely favored by many as it produces notable correctness with less computation power.</a:t>
            </a:r>
          </a:p>
          <a:p>
            <a:r>
              <a:rPr lang="en-US" dirty="0"/>
              <a:t>It can solve linear and non-linear </a:t>
            </a:r>
            <a:r>
              <a:rPr lang="en-US" dirty="0" smtClean="0"/>
              <a:t>problems</a:t>
            </a:r>
          </a:p>
          <a:p>
            <a:pPr algn="just"/>
            <a:r>
              <a:rPr lang="en-US" dirty="0"/>
              <a:t>The idea of SVM is simple: The algorithm creates a line or a hyperplane which separates the data into classes</a:t>
            </a:r>
            <a:r>
              <a:rPr lang="en-US" dirty="0" smtClean="0"/>
              <a:t>.</a:t>
            </a:r>
          </a:p>
          <a:p>
            <a:pPr algn="just"/>
            <a:endParaRPr lang="en-IN" dirty="0"/>
          </a:p>
        </p:txBody>
      </p:sp>
    </p:spTree>
    <p:extLst>
      <p:ext uri="{BB962C8B-B14F-4D97-AF65-F5344CB8AC3E}">
        <p14:creationId xmlns:p14="http://schemas.microsoft.com/office/powerpoint/2010/main" xmlns="" val="13706624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Direction of vectors</a:t>
            </a:r>
            <a:br>
              <a:rPr lang="en-IN" dirty="0"/>
            </a:br>
            <a:endParaRPr lang="en-IN" dirty="0"/>
          </a:p>
        </p:txBody>
      </p:sp>
      <p:pic>
        <p:nvPicPr>
          <p:cNvPr id="7" name="Content Placeholder 6"/>
          <p:cNvPicPr>
            <a:picLocks noGrp="1" noChangeAspect="1"/>
          </p:cNvPicPr>
          <p:nvPr>
            <p:ph idx="1"/>
          </p:nvPr>
        </p:nvPicPr>
        <p:blipFill rotWithShape="1">
          <a:blip r:embed="rId2"/>
          <a:srcRect l="26550" t="42420" r="29235" b="35929"/>
          <a:stretch/>
        </p:blipFill>
        <p:spPr>
          <a:xfrm>
            <a:off x="1440975" y="2147455"/>
            <a:ext cx="9310049" cy="2563090"/>
          </a:xfrm>
          <a:prstGeom prst="rect">
            <a:avLst/>
          </a:prstGeom>
        </p:spPr>
      </p:pic>
    </p:spTree>
    <p:extLst>
      <p:ext uri="{BB962C8B-B14F-4D97-AF65-F5344CB8AC3E}">
        <p14:creationId xmlns:p14="http://schemas.microsoft.com/office/powerpoint/2010/main" xmlns="" val="7470967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93342"/>
          </a:xfrm>
        </p:spPr>
        <p:txBody>
          <a:bodyPr>
            <a:normAutofit fontScale="90000"/>
          </a:bodyPr>
          <a:lstStyle/>
          <a:p>
            <a:r>
              <a:rPr lang="en-US" dirty="0" smtClean="0"/>
              <a:t>Dot Product</a:t>
            </a:r>
            <a:endParaRPr lang="en-US" dirty="0"/>
          </a:p>
        </p:txBody>
      </p:sp>
      <p:sp>
        <p:nvSpPr>
          <p:cNvPr id="3" name="Content Placeholder 2"/>
          <p:cNvSpPr>
            <a:spLocks noGrp="1"/>
          </p:cNvSpPr>
          <p:nvPr>
            <p:ph idx="1"/>
          </p:nvPr>
        </p:nvSpPr>
        <p:spPr>
          <a:xfrm>
            <a:off x="838200" y="1112704"/>
            <a:ext cx="10515600" cy="5064259"/>
          </a:xfrm>
        </p:spPr>
        <p:txBody>
          <a:bodyPr>
            <a:normAutofit/>
          </a:bodyPr>
          <a:lstStyle/>
          <a:p>
            <a:r>
              <a:rPr lang="en-US" sz="2400" b="1" dirty="0" smtClean="0"/>
              <a:t>A . B = |A|</a:t>
            </a:r>
            <a:r>
              <a:rPr lang="en-US" sz="2400" dirty="0" smtClean="0"/>
              <a:t> </a:t>
            </a:r>
            <a:r>
              <a:rPr lang="en-US" sz="2400" b="1" dirty="0" err="1" smtClean="0"/>
              <a:t>cosθ</a:t>
            </a:r>
            <a:r>
              <a:rPr lang="en-US" sz="2400" b="1" dirty="0" smtClean="0"/>
              <a:t> * |B|</a:t>
            </a:r>
            <a:endParaRPr lang="en-US" sz="2400" dirty="0" smtClean="0"/>
          </a:p>
          <a:p>
            <a:r>
              <a:rPr lang="en-US" sz="2400" dirty="0" smtClean="0"/>
              <a:t>Where |A| </a:t>
            </a:r>
            <a:r>
              <a:rPr lang="en-US" sz="2400" dirty="0" err="1" smtClean="0"/>
              <a:t>cosθ</a:t>
            </a:r>
            <a:r>
              <a:rPr lang="en-US" sz="2400" dirty="0" smtClean="0"/>
              <a:t> is the projection of A on B</a:t>
            </a:r>
          </a:p>
          <a:p>
            <a:r>
              <a:rPr lang="en-US" sz="2400" dirty="0" smtClean="0"/>
              <a:t>And |B| is the magnitude of vector B</a:t>
            </a:r>
          </a:p>
          <a:p>
            <a:r>
              <a:rPr lang="en-US" sz="2400" dirty="0" smtClean="0"/>
              <a:t>Now in SVM we just need the projection of A not the magnitude of B</a:t>
            </a:r>
          </a:p>
          <a:p>
            <a:r>
              <a:rPr lang="en-US" sz="2400" dirty="0" smtClean="0"/>
              <a:t>To just get the projection we can simply take the unit vector of B because it will be in the direction of B but its magnitude will be 1. Hence now the equation becomes:</a:t>
            </a:r>
          </a:p>
          <a:p>
            <a:r>
              <a:rPr lang="en-US" sz="2400" b="1" dirty="0" smtClean="0"/>
              <a:t>A.B = |A| </a:t>
            </a:r>
            <a:r>
              <a:rPr lang="en-US" sz="2400" b="1" dirty="0" err="1" smtClean="0"/>
              <a:t>cosθ</a:t>
            </a:r>
            <a:r>
              <a:rPr lang="en-US" sz="2400" b="1" dirty="0" smtClean="0"/>
              <a:t> * unit vector of B</a:t>
            </a:r>
            <a:endParaRPr lang="en-US" sz="2400" dirty="0" smtClean="0"/>
          </a:p>
          <a:p>
            <a:endParaRPr lang="en-US" sz="2400" dirty="0"/>
          </a:p>
        </p:txBody>
      </p:sp>
      <p:pic>
        <p:nvPicPr>
          <p:cNvPr id="4" name="Picture 3"/>
          <p:cNvPicPr>
            <a:picLocks noChangeAspect="1" noChangeArrowheads="1"/>
          </p:cNvPicPr>
          <p:nvPr/>
        </p:nvPicPr>
        <p:blipFill>
          <a:blip r:embed="rId2"/>
          <a:srcRect/>
          <a:stretch>
            <a:fillRect/>
          </a:stretch>
        </p:blipFill>
        <p:spPr bwMode="auto">
          <a:xfrm>
            <a:off x="8229600" y="3688750"/>
            <a:ext cx="3207310" cy="2557813"/>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3939"/>
            <a:ext cx="10515600" cy="1325563"/>
          </a:xfrm>
        </p:spPr>
        <p:txBody>
          <a:bodyPr/>
          <a:lstStyle/>
          <a:p>
            <a:r>
              <a:rPr lang="en-IN" b="1" dirty="0"/>
              <a:t>Dot Product</a:t>
            </a:r>
            <a:endParaRPr lang="en-IN" dirty="0"/>
          </a:p>
        </p:txBody>
      </p:sp>
      <p:sp>
        <p:nvSpPr>
          <p:cNvPr id="3" name="Content Placeholder 2"/>
          <p:cNvSpPr>
            <a:spLocks noGrp="1"/>
          </p:cNvSpPr>
          <p:nvPr>
            <p:ph idx="1"/>
          </p:nvPr>
        </p:nvSpPr>
        <p:spPr/>
        <p:txBody>
          <a:bodyPr/>
          <a:lstStyle/>
          <a:p>
            <a:r>
              <a:rPr lang="en-US" dirty="0"/>
              <a:t>Dot product between two vectors is a scalar quantity . It tells how to vectors are related</a:t>
            </a:r>
            <a:r>
              <a:rPr lang="en-US" dirty="0" smtClean="0"/>
              <a:t>. The dot product can be defined as the projection of one vector along with another, multiply by the product of another vector.</a:t>
            </a:r>
          </a:p>
          <a:p>
            <a:endParaRPr lang="en-US" dirty="0" smtClean="0"/>
          </a:p>
          <a:p>
            <a:endParaRPr lang="en-US" dirty="0"/>
          </a:p>
          <a:p>
            <a:endParaRPr lang="en-US" dirty="0" smtClean="0"/>
          </a:p>
          <a:p>
            <a:endParaRPr lang="en-IN" dirty="0"/>
          </a:p>
        </p:txBody>
      </p:sp>
      <p:pic>
        <p:nvPicPr>
          <p:cNvPr id="5" name="Content Placeholder 3"/>
          <p:cNvPicPr>
            <a:picLocks noChangeAspect="1"/>
          </p:cNvPicPr>
          <p:nvPr/>
        </p:nvPicPr>
        <p:blipFill rotWithShape="1">
          <a:blip r:embed="rId2"/>
          <a:srcRect l="38544" t="30002" r="38901" b="20646"/>
          <a:stretch/>
        </p:blipFill>
        <p:spPr>
          <a:xfrm>
            <a:off x="5032701" y="3095740"/>
            <a:ext cx="2504737" cy="3081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 val="30659185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Dot Product</a:t>
            </a:r>
            <a:endParaRPr lang="en-IN" dirty="0"/>
          </a:p>
        </p:txBody>
      </p:sp>
      <p:pic>
        <p:nvPicPr>
          <p:cNvPr id="4" name="Content Placeholder 3"/>
          <p:cNvPicPr>
            <a:picLocks noGrp="1" noChangeAspect="1"/>
          </p:cNvPicPr>
          <p:nvPr>
            <p:ph idx="1"/>
          </p:nvPr>
        </p:nvPicPr>
        <p:blipFill rotWithShape="1">
          <a:blip r:embed="rId2"/>
          <a:srcRect l="41765" t="46241" r="41766" b="30516"/>
          <a:stretch/>
        </p:blipFill>
        <p:spPr>
          <a:xfrm>
            <a:off x="990503" y="1898073"/>
            <a:ext cx="4969181" cy="3942936"/>
          </a:xfrm>
          <a:prstGeom prst="rect">
            <a:avLst/>
          </a:prstGeom>
        </p:spPr>
      </p:pic>
      <p:pic>
        <p:nvPicPr>
          <p:cNvPr id="5" name="Picture 4"/>
          <p:cNvPicPr>
            <a:picLocks noChangeAspect="1"/>
          </p:cNvPicPr>
          <p:nvPr/>
        </p:nvPicPr>
        <p:blipFill>
          <a:blip r:embed="rId3"/>
          <a:stretch>
            <a:fillRect/>
          </a:stretch>
        </p:blipFill>
        <p:spPr>
          <a:xfrm>
            <a:off x="6421495" y="1690688"/>
            <a:ext cx="4094104" cy="3942936"/>
          </a:xfrm>
          <a:prstGeom prst="rect">
            <a:avLst/>
          </a:prstGeom>
        </p:spPr>
      </p:pic>
    </p:spTree>
    <p:extLst>
      <p:ext uri="{BB962C8B-B14F-4D97-AF65-F5344CB8AC3E}">
        <p14:creationId xmlns:p14="http://schemas.microsoft.com/office/powerpoint/2010/main" xmlns="" val="39298699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Dot Product</a:t>
            </a:r>
            <a:endParaRPr lang="en-IN" dirty="0"/>
          </a:p>
        </p:txBody>
      </p:sp>
      <p:pic>
        <p:nvPicPr>
          <p:cNvPr id="4" name="Content Placeholder 3"/>
          <p:cNvPicPr>
            <a:picLocks noGrp="1" noChangeAspect="1"/>
          </p:cNvPicPr>
          <p:nvPr>
            <p:ph idx="1"/>
          </p:nvPr>
        </p:nvPicPr>
        <p:blipFill rotWithShape="1">
          <a:blip r:embed="rId2"/>
          <a:srcRect l="22433" t="34142" r="25117" b="30834"/>
          <a:stretch/>
        </p:blipFill>
        <p:spPr>
          <a:xfrm>
            <a:off x="1094509" y="1967345"/>
            <a:ext cx="10222264" cy="3837710"/>
          </a:xfrm>
          <a:prstGeom prst="rect">
            <a:avLst/>
          </a:prstGeom>
        </p:spPr>
      </p:pic>
    </p:spTree>
    <p:extLst>
      <p:ext uri="{BB962C8B-B14F-4D97-AF65-F5344CB8AC3E}">
        <p14:creationId xmlns:p14="http://schemas.microsoft.com/office/powerpoint/2010/main" xmlns="" val="39463553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Hyper-plane</a:t>
            </a:r>
            <a:br>
              <a:rPr lang="en-IN" dirty="0"/>
            </a:br>
            <a:endParaRPr lang="en-IN" dirty="0"/>
          </a:p>
        </p:txBody>
      </p:sp>
      <p:sp>
        <p:nvSpPr>
          <p:cNvPr id="5" name="Content Placeholder 4"/>
          <p:cNvSpPr>
            <a:spLocks noGrp="1"/>
          </p:cNvSpPr>
          <p:nvPr>
            <p:ph idx="1"/>
          </p:nvPr>
        </p:nvSpPr>
        <p:spPr>
          <a:xfrm>
            <a:off x="838200" y="1825625"/>
            <a:ext cx="10515600" cy="4741430"/>
          </a:xfrm>
        </p:spPr>
        <p:txBody>
          <a:bodyPr/>
          <a:lstStyle/>
          <a:p>
            <a:r>
              <a:rPr lang="en-US" dirty="0"/>
              <a:t>It is plane that linearly divide the n-dimensional data points in two component. </a:t>
            </a:r>
            <a:endParaRPr lang="en-US" dirty="0" smtClean="0"/>
          </a:p>
          <a:p>
            <a:r>
              <a:rPr lang="en-US" dirty="0" smtClean="0"/>
              <a:t>In </a:t>
            </a:r>
            <a:r>
              <a:rPr lang="en-US" dirty="0"/>
              <a:t>case of 2D, hyperplane is line, in case of 3D it is plane</a:t>
            </a:r>
            <a:r>
              <a:rPr lang="en-US" dirty="0" smtClean="0"/>
              <a:t>. It </a:t>
            </a:r>
            <a:r>
              <a:rPr lang="en-US" dirty="0"/>
              <a:t>is also called as </a:t>
            </a:r>
            <a:r>
              <a:rPr lang="en-US" i="1" dirty="0"/>
              <a:t>n-dimensional </a:t>
            </a:r>
            <a:r>
              <a:rPr lang="en-US" i="1" dirty="0" smtClean="0"/>
              <a:t>line.</a:t>
            </a:r>
          </a:p>
          <a:p>
            <a:endParaRPr lang="en-US" i="1" dirty="0" smtClean="0"/>
          </a:p>
          <a:p>
            <a:endParaRPr lang="en-IN" dirty="0"/>
          </a:p>
        </p:txBody>
      </p:sp>
      <p:pic>
        <p:nvPicPr>
          <p:cNvPr id="6" name="Content Placeholder 3"/>
          <p:cNvPicPr>
            <a:picLocks noChangeAspect="1"/>
          </p:cNvPicPr>
          <p:nvPr/>
        </p:nvPicPr>
        <p:blipFill rotWithShape="1">
          <a:blip r:embed="rId2"/>
          <a:srcRect l="25297" t="30321" r="50179" b="30197"/>
          <a:stretch/>
        </p:blipFill>
        <p:spPr>
          <a:xfrm>
            <a:off x="5181600" y="3228110"/>
            <a:ext cx="3920836" cy="3548786"/>
          </a:xfrm>
          <a:prstGeom prst="rect">
            <a:avLst/>
          </a:prstGeom>
        </p:spPr>
      </p:pic>
    </p:spTree>
    <p:extLst>
      <p:ext uri="{BB962C8B-B14F-4D97-AF65-F5344CB8AC3E}">
        <p14:creationId xmlns:p14="http://schemas.microsoft.com/office/powerpoint/2010/main" xmlns="" val="1648485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Linearly Separable</a:t>
            </a:r>
            <a:endParaRPr lang="en-IN" dirty="0"/>
          </a:p>
        </p:txBody>
      </p:sp>
      <p:sp>
        <p:nvSpPr>
          <p:cNvPr id="5" name="Content Placeholder 4"/>
          <p:cNvSpPr>
            <a:spLocks noGrp="1"/>
          </p:cNvSpPr>
          <p:nvPr>
            <p:ph idx="1"/>
          </p:nvPr>
        </p:nvSpPr>
        <p:spPr/>
        <p:txBody>
          <a:bodyPr/>
          <a:lstStyle/>
          <a:p>
            <a:r>
              <a:rPr lang="en-US" i="1" dirty="0" smtClean="0"/>
              <a:t>Hyperplane</a:t>
            </a:r>
            <a:r>
              <a:rPr lang="en-US" i="1" dirty="0"/>
              <a:t> </a:t>
            </a:r>
            <a:r>
              <a:rPr lang="en-US" dirty="0"/>
              <a:t>is line divides data point into two classes(red &amp; green), written </a:t>
            </a:r>
            <a:r>
              <a:rPr lang="en-US" dirty="0" smtClean="0"/>
              <a:t>as:</a:t>
            </a:r>
          </a:p>
          <a:p>
            <a:endParaRPr lang="en-US" dirty="0"/>
          </a:p>
          <a:p>
            <a:endParaRPr lang="en-US" dirty="0" smtClean="0"/>
          </a:p>
          <a:p>
            <a:endParaRPr lang="en-IN" dirty="0"/>
          </a:p>
        </p:txBody>
      </p:sp>
      <p:pic>
        <p:nvPicPr>
          <p:cNvPr id="6" name="Content Placeholder 3"/>
          <p:cNvPicPr>
            <a:picLocks noChangeAspect="1"/>
          </p:cNvPicPr>
          <p:nvPr/>
        </p:nvPicPr>
        <p:blipFill rotWithShape="1">
          <a:blip r:embed="rId2"/>
          <a:srcRect l="24043" t="54519" r="32636" b="17144"/>
          <a:stretch/>
        </p:blipFill>
        <p:spPr>
          <a:xfrm>
            <a:off x="2286001" y="3020289"/>
            <a:ext cx="7356764" cy="27055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 val="14161791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Classifier</a:t>
            </a:r>
            <a:endParaRPr lang="en-IN" dirty="0"/>
          </a:p>
        </p:txBody>
      </p:sp>
      <p:pic>
        <p:nvPicPr>
          <p:cNvPr id="4" name="Content Placeholder 3"/>
          <p:cNvPicPr>
            <a:picLocks noGrp="1" noChangeAspect="1"/>
          </p:cNvPicPr>
          <p:nvPr>
            <p:ph idx="1"/>
          </p:nvPr>
        </p:nvPicPr>
        <p:blipFill rotWithShape="1">
          <a:blip r:embed="rId2"/>
          <a:srcRect l="23327" t="43056" r="25296" b="30835"/>
          <a:stretch/>
        </p:blipFill>
        <p:spPr>
          <a:xfrm>
            <a:off x="595745" y="1925782"/>
            <a:ext cx="10813473" cy="3089564"/>
          </a:xfrm>
          <a:prstGeom prst="rect">
            <a:avLst/>
          </a:prstGeom>
        </p:spPr>
      </p:pic>
    </p:spTree>
    <p:extLst>
      <p:ext uri="{BB962C8B-B14F-4D97-AF65-F5344CB8AC3E}">
        <p14:creationId xmlns:p14="http://schemas.microsoft.com/office/powerpoint/2010/main" xmlns="" val="29837640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Hyperplane</a:t>
            </a:r>
            <a:endParaRPr lang="en-IN" dirty="0"/>
          </a:p>
        </p:txBody>
      </p:sp>
      <p:sp>
        <p:nvSpPr>
          <p:cNvPr id="5" name="Content Placeholder 4"/>
          <p:cNvSpPr>
            <a:spLocks noGrp="1"/>
          </p:cNvSpPr>
          <p:nvPr>
            <p:ph idx="1"/>
          </p:nvPr>
        </p:nvSpPr>
        <p:spPr/>
        <p:txBody>
          <a:bodyPr/>
          <a:lstStyle/>
          <a:p>
            <a:r>
              <a:rPr lang="en-US" b="1" dirty="0"/>
              <a:t>A hyperplane is a generalization of a plane:</a:t>
            </a:r>
            <a:endParaRPr lang="en-US" dirty="0"/>
          </a:p>
          <a:p>
            <a:r>
              <a:rPr lang="en-US" dirty="0"/>
              <a:t>in two dimensions, it’s a line.</a:t>
            </a:r>
          </a:p>
          <a:p>
            <a:r>
              <a:rPr lang="en-US" dirty="0"/>
              <a:t>in three dimensions, it’s a plane.</a:t>
            </a:r>
          </a:p>
          <a:p>
            <a:r>
              <a:rPr lang="en-US" dirty="0"/>
              <a:t>in more dimensions, you can call it a hyperplane.</a:t>
            </a:r>
          </a:p>
          <a:p>
            <a:endParaRPr lang="en-IN" dirty="0"/>
          </a:p>
        </p:txBody>
      </p:sp>
    </p:spTree>
    <p:extLst>
      <p:ext uri="{BB962C8B-B14F-4D97-AF65-F5344CB8AC3E}">
        <p14:creationId xmlns:p14="http://schemas.microsoft.com/office/powerpoint/2010/main" xmlns="" val="34021432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choose Optimal Hyperplane </a:t>
            </a:r>
            <a:r>
              <a:rPr lang="en-US" dirty="0" smtClean="0"/>
              <a:t>?</a:t>
            </a:r>
            <a:endParaRPr lang="en-IN" dirty="0"/>
          </a:p>
        </p:txBody>
      </p:sp>
      <p:pic>
        <p:nvPicPr>
          <p:cNvPr id="4" name="Content Placeholder 3"/>
          <p:cNvPicPr>
            <a:picLocks noGrp="1" noChangeAspect="1"/>
          </p:cNvPicPr>
          <p:nvPr>
            <p:ph idx="1"/>
          </p:nvPr>
        </p:nvPicPr>
        <p:blipFill rotWithShape="1">
          <a:blip r:embed="rId2"/>
          <a:srcRect l="32457" t="37325" r="33173" b="17143"/>
          <a:stretch/>
        </p:blipFill>
        <p:spPr>
          <a:xfrm>
            <a:off x="2341417" y="1690688"/>
            <a:ext cx="6497782" cy="4839496"/>
          </a:xfrm>
          <a:prstGeom prst="rect">
            <a:avLst/>
          </a:prstGeom>
        </p:spPr>
      </p:pic>
      <p:sp>
        <p:nvSpPr>
          <p:cNvPr id="5" name="TextBox 4"/>
          <p:cNvSpPr txBox="1"/>
          <p:nvPr/>
        </p:nvSpPr>
        <p:spPr>
          <a:xfrm>
            <a:off x="8617527" y="2951018"/>
            <a:ext cx="2909455" cy="1200329"/>
          </a:xfrm>
          <a:prstGeom prst="rect">
            <a:avLst/>
          </a:prstGeom>
          <a:noFill/>
        </p:spPr>
        <p:txBody>
          <a:bodyPr wrap="square" rtlCol="0">
            <a:spAutoFit/>
          </a:bodyPr>
          <a:lstStyle/>
          <a:p>
            <a:pPr algn="just"/>
            <a:r>
              <a:rPr lang="en-US" b="1" i="1" dirty="0">
                <a:solidFill>
                  <a:srgbClr val="FF0000"/>
                </a:solidFill>
              </a:rPr>
              <a:t>In SVM our goal is to choose an optimal hyperplane which maximizes the margin.</a:t>
            </a:r>
            <a:endParaRPr lang="en-IN" dirty="0">
              <a:solidFill>
                <a:srgbClr val="FF0000"/>
              </a:solidFill>
            </a:endParaRPr>
          </a:p>
        </p:txBody>
      </p:sp>
    </p:spTree>
    <p:extLst>
      <p:ext uri="{BB962C8B-B14F-4D97-AF65-F5344CB8AC3E}">
        <p14:creationId xmlns:p14="http://schemas.microsoft.com/office/powerpoint/2010/main" xmlns="" val="3813125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SVM</a:t>
            </a:r>
            <a:endParaRPr lang="en-IN" dirty="0"/>
          </a:p>
        </p:txBody>
      </p:sp>
      <p:sp>
        <p:nvSpPr>
          <p:cNvPr id="3" name="Content Placeholder 2"/>
          <p:cNvSpPr>
            <a:spLocks noGrp="1"/>
          </p:cNvSpPr>
          <p:nvPr>
            <p:ph idx="1"/>
          </p:nvPr>
        </p:nvSpPr>
        <p:spPr/>
        <p:txBody>
          <a:bodyPr/>
          <a:lstStyle/>
          <a:p>
            <a:pPr algn="just" fontAlgn="base"/>
            <a:r>
              <a:rPr lang="en-US" dirty="0"/>
              <a:t>Support vector machines are a set of supervised learning methods used for classification, regression, and outliers detection. </a:t>
            </a:r>
          </a:p>
          <a:p>
            <a:pPr algn="just" fontAlgn="base"/>
            <a:r>
              <a:rPr lang="en-US" dirty="0" smtClean="0"/>
              <a:t>SVMs are used in applications like handwriting recognition, intrusion detection, face detection, email classification, gene classification, and in web pages. This is one of the reasons we use SVMs in machine learning. </a:t>
            </a:r>
            <a:r>
              <a:rPr lang="en-US" smtClean="0"/>
              <a:t>It can handle both classification and regression on linear and non-linear data..</a:t>
            </a:r>
            <a:endParaRPr lang="en-US" dirty="0"/>
          </a:p>
          <a:p>
            <a:pPr algn="just" fontAlgn="base"/>
            <a:r>
              <a:rPr lang="en-US" dirty="0"/>
              <a:t>There are specific types of SVMs you can use for particular machine learning problems, like support vector regression (SVR) which is an extension of support vector classification (SVC).</a:t>
            </a:r>
          </a:p>
          <a:p>
            <a:endParaRPr lang="en-IN" dirty="0"/>
          </a:p>
        </p:txBody>
      </p:sp>
    </p:spTree>
    <p:extLst>
      <p:ext uri="{BB962C8B-B14F-4D97-AF65-F5344CB8AC3E}">
        <p14:creationId xmlns:p14="http://schemas.microsoft.com/office/powerpoint/2010/main" xmlns="" val="30917377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52839"/>
          </a:xfrm>
        </p:spPr>
        <p:txBody>
          <a:bodyPr>
            <a:normAutofit fontScale="90000"/>
          </a:bodyPr>
          <a:lstStyle/>
          <a:p>
            <a:r>
              <a:rPr lang="en-US" dirty="0" smtClean="0"/>
              <a:t/>
            </a:r>
            <a:br>
              <a:rPr lang="en-US" dirty="0" smtClean="0"/>
            </a:br>
            <a:r>
              <a:rPr lang="en-US" dirty="0" smtClean="0"/>
              <a:t>Mathematical </a:t>
            </a:r>
            <a:r>
              <a:rPr lang="en-US" dirty="0"/>
              <a:t>Interpretation of Optimal Hyperplane</a:t>
            </a:r>
            <a:br>
              <a:rPr lang="en-US" dirty="0"/>
            </a:br>
            <a:endParaRPr lang="en-IN" dirty="0"/>
          </a:p>
        </p:txBody>
      </p:sp>
      <p:pic>
        <p:nvPicPr>
          <p:cNvPr id="4" name="Content Placeholder 3"/>
          <p:cNvPicPr>
            <a:picLocks noGrp="1" noChangeAspect="1"/>
          </p:cNvPicPr>
          <p:nvPr>
            <p:ph idx="1"/>
          </p:nvPr>
        </p:nvPicPr>
        <p:blipFill rotWithShape="1">
          <a:blip r:embed="rId2"/>
          <a:srcRect l="34426" t="30957" r="34247" b="22875"/>
          <a:stretch/>
        </p:blipFill>
        <p:spPr>
          <a:xfrm>
            <a:off x="2646217" y="1717964"/>
            <a:ext cx="5832764" cy="4832862"/>
          </a:xfrm>
          <a:prstGeom prst="rect">
            <a:avLst/>
          </a:prstGeom>
        </p:spPr>
      </p:pic>
    </p:spTree>
    <p:extLst>
      <p:ext uri="{BB962C8B-B14F-4D97-AF65-F5344CB8AC3E}">
        <p14:creationId xmlns:p14="http://schemas.microsoft.com/office/powerpoint/2010/main" xmlns="" val="38521644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IN" dirty="0"/>
          </a:p>
        </p:txBody>
      </p:sp>
      <p:pic>
        <p:nvPicPr>
          <p:cNvPr id="4" name="Content Placeholder 3"/>
          <p:cNvPicPr>
            <a:picLocks noGrp="1" noChangeAspect="1"/>
          </p:cNvPicPr>
          <p:nvPr>
            <p:ph idx="1"/>
          </p:nvPr>
        </p:nvPicPr>
        <p:blipFill rotWithShape="1">
          <a:blip r:embed="rId2"/>
          <a:srcRect l="22611" t="26182" r="25296" b="34974"/>
          <a:stretch/>
        </p:blipFill>
        <p:spPr>
          <a:xfrm>
            <a:off x="1814945" y="1911928"/>
            <a:ext cx="9253021" cy="3879272"/>
          </a:xfrm>
          <a:prstGeom prst="rect">
            <a:avLst/>
          </a:prstGeom>
        </p:spPr>
      </p:pic>
    </p:spTree>
    <p:extLst>
      <p:ext uri="{BB962C8B-B14F-4D97-AF65-F5344CB8AC3E}">
        <p14:creationId xmlns:p14="http://schemas.microsoft.com/office/powerpoint/2010/main" xmlns="" val="28638026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a:t>
            </a:r>
            <a:endParaRPr lang="en-IN" dirty="0"/>
          </a:p>
        </p:txBody>
      </p:sp>
      <p:pic>
        <p:nvPicPr>
          <p:cNvPr id="4" name="Content Placeholder 3"/>
          <p:cNvPicPr>
            <a:picLocks noGrp="1" noChangeAspect="1"/>
          </p:cNvPicPr>
          <p:nvPr>
            <p:ph idx="1"/>
          </p:nvPr>
        </p:nvPicPr>
        <p:blipFill rotWithShape="1">
          <a:blip r:embed="rId2"/>
          <a:srcRect l="34426" t="41465" r="33889" b="21919"/>
          <a:stretch/>
        </p:blipFill>
        <p:spPr>
          <a:xfrm>
            <a:off x="2466109" y="1801090"/>
            <a:ext cx="6567055" cy="42667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 val="11473449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SVM Classification</a:t>
            </a:r>
            <a:endParaRPr lang="en-IN" dirty="0"/>
          </a:p>
        </p:txBody>
      </p:sp>
      <p:pic>
        <p:nvPicPr>
          <p:cNvPr id="4" name="Content Placeholder 3"/>
          <p:cNvPicPr>
            <a:picLocks noGrp="1" noChangeAspect="1"/>
          </p:cNvPicPr>
          <p:nvPr>
            <p:ph idx="1"/>
          </p:nvPr>
        </p:nvPicPr>
        <p:blipFill rotWithShape="1">
          <a:blip r:embed="rId2"/>
          <a:srcRect l="30130" t="50698" r="33173" b="29880"/>
          <a:stretch/>
        </p:blipFill>
        <p:spPr>
          <a:xfrm>
            <a:off x="1011379" y="2382982"/>
            <a:ext cx="8660235" cy="2576946"/>
          </a:xfrm>
          <a:prstGeom prst="rect">
            <a:avLst/>
          </a:prstGeom>
        </p:spPr>
      </p:pic>
      <p:sp>
        <p:nvSpPr>
          <p:cNvPr id="5" name="TextBox 4"/>
          <p:cNvSpPr txBox="1"/>
          <p:nvPr/>
        </p:nvSpPr>
        <p:spPr>
          <a:xfrm>
            <a:off x="1205345" y="4835236"/>
            <a:ext cx="9019310" cy="1200329"/>
          </a:xfrm>
          <a:prstGeom prst="rect">
            <a:avLst/>
          </a:prstGeom>
          <a:noFill/>
        </p:spPr>
        <p:txBody>
          <a:bodyPr wrap="square" rtlCol="0">
            <a:spAutoFit/>
          </a:bodyPr>
          <a:lstStyle/>
          <a:p>
            <a:r>
              <a:rPr lang="en-US" dirty="0" smtClean="0">
                <a:solidFill>
                  <a:srgbClr val="FF0000"/>
                </a:solidFill>
              </a:rPr>
              <a:t>We have two hyperplane H1 and H2 passing through the support vectors of +1 and -1 class respectively. so</a:t>
            </a:r>
          </a:p>
          <a:p>
            <a:r>
              <a:rPr lang="en-US" dirty="0" err="1" smtClean="0">
                <a:solidFill>
                  <a:srgbClr val="FF0000"/>
                </a:solidFill>
              </a:rPr>
              <a:t>w.x+b</a:t>
            </a:r>
            <a:r>
              <a:rPr lang="en-US" dirty="0" smtClean="0">
                <a:solidFill>
                  <a:srgbClr val="FF0000"/>
                </a:solidFill>
              </a:rPr>
              <a:t>=-1 :H1</a:t>
            </a:r>
          </a:p>
          <a:p>
            <a:r>
              <a:rPr lang="en-US" dirty="0" err="1" smtClean="0">
                <a:solidFill>
                  <a:srgbClr val="FF0000"/>
                </a:solidFill>
              </a:rPr>
              <a:t>w.x+b</a:t>
            </a:r>
            <a:r>
              <a:rPr lang="en-US" dirty="0" smtClean="0">
                <a:solidFill>
                  <a:srgbClr val="FF0000"/>
                </a:solidFill>
              </a:rPr>
              <a:t>=1 :H2</a:t>
            </a:r>
            <a:endParaRPr lang="en-IN" dirty="0">
              <a:solidFill>
                <a:srgbClr val="FF0000"/>
              </a:solidFill>
            </a:endParaRPr>
          </a:p>
        </p:txBody>
      </p:sp>
    </p:spTree>
    <p:extLst>
      <p:ext uri="{BB962C8B-B14F-4D97-AF65-F5344CB8AC3E}">
        <p14:creationId xmlns:p14="http://schemas.microsoft.com/office/powerpoint/2010/main" xmlns="" val="30442392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420993" y="742309"/>
            <a:ext cx="5539132" cy="4325691"/>
          </a:xfrm>
          <a:prstGeom prst="rect">
            <a:avLst/>
          </a:prstGeom>
          <a:noFill/>
          <a:ln w="9525">
            <a:noFill/>
            <a:miter lim="800000"/>
            <a:headEnd/>
            <a:tailEnd/>
          </a:ln>
          <a:effectLst/>
        </p:spPr>
      </p:pic>
      <p:sp>
        <p:nvSpPr>
          <p:cNvPr id="5" name="Rectangle 4"/>
          <p:cNvSpPr/>
          <p:nvPr/>
        </p:nvSpPr>
        <p:spPr>
          <a:xfrm>
            <a:off x="5780183" y="350041"/>
            <a:ext cx="6096000" cy="1631216"/>
          </a:xfrm>
          <a:prstGeom prst="rect">
            <a:avLst/>
          </a:prstGeom>
        </p:spPr>
        <p:txBody>
          <a:bodyPr>
            <a:spAutoFit/>
          </a:bodyPr>
          <a:lstStyle/>
          <a:p>
            <a:r>
              <a:rPr lang="en-US" sz="2000" dirty="0" smtClean="0"/>
              <a:t>Suppose </a:t>
            </a:r>
            <a:r>
              <a:rPr lang="en-US" sz="2000" dirty="0" smtClean="0">
                <a:solidFill>
                  <a:srgbClr val="FF0000"/>
                </a:solidFill>
              </a:rPr>
              <a:t>a green point is correctly classified </a:t>
            </a:r>
            <a:r>
              <a:rPr lang="en-US" sz="2000" dirty="0" smtClean="0"/>
              <a:t>that means it will follow </a:t>
            </a:r>
            <a:r>
              <a:rPr lang="en-US" sz="2000" b="1" dirty="0" err="1" smtClean="0"/>
              <a:t>w.x+b</a:t>
            </a:r>
            <a:r>
              <a:rPr lang="en-US" sz="2000" b="1" dirty="0" smtClean="0"/>
              <a:t>&gt;=1, </a:t>
            </a:r>
            <a:r>
              <a:rPr lang="en-US" sz="2000" dirty="0" smtClean="0"/>
              <a:t>if we multiply this with </a:t>
            </a:r>
            <a:r>
              <a:rPr lang="en-US" sz="2000" b="1" dirty="0" smtClean="0"/>
              <a:t>y=1</a:t>
            </a:r>
            <a:r>
              <a:rPr lang="en-US" sz="2000" dirty="0" smtClean="0"/>
              <a:t> we get this same equation mentioned above. Similarly, if we do this with a red point with </a:t>
            </a:r>
            <a:r>
              <a:rPr lang="en-US" sz="2000" b="1" dirty="0" smtClean="0"/>
              <a:t>y=-1</a:t>
            </a:r>
            <a:r>
              <a:rPr lang="en-US" sz="2000" dirty="0" smtClean="0"/>
              <a:t> we will again get this equation  </a:t>
            </a:r>
            <a:r>
              <a:rPr lang="en-US" sz="2000" b="1" dirty="0" err="1" smtClean="0"/>
              <a:t>w.x+b</a:t>
            </a:r>
            <a:r>
              <a:rPr lang="en-US" sz="2000" b="1" dirty="0" smtClean="0"/>
              <a:t>&lt;=-1.</a:t>
            </a:r>
            <a:endParaRPr lang="en-US" sz="2000" dirty="0"/>
          </a:p>
        </p:txBody>
      </p:sp>
      <p:sp>
        <p:nvSpPr>
          <p:cNvPr id="6" name="Rectangle 5"/>
          <p:cNvSpPr/>
          <p:nvPr/>
        </p:nvSpPr>
        <p:spPr>
          <a:xfrm>
            <a:off x="5901369" y="3910988"/>
            <a:ext cx="6096000" cy="2862322"/>
          </a:xfrm>
          <a:prstGeom prst="rect">
            <a:avLst/>
          </a:prstGeom>
        </p:spPr>
        <p:txBody>
          <a:bodyPr wrap="square">
            <a:spAutoFit/>
          </a:bodyPr>
          <a:lstStyle/>
          <a:p>
            <a:r>
              <a:rPr lang="en-US" sz="2000" dirty="0" smtClean="0"/>
              <a:t>We will take 2 support vectors, 1 from the negative class and 2</a:t>
            </a:r>
            <a:r>
              <a:rPr lang="en-US" sz="2000" baseline="30000" dirty="0" smtClean="0"/>
              <a:t>nd</a:t>
            </a:r>
            <a:r>
              <a:rPr lang="en-US" sz="2000" dirty="0" smtClean="0"/>
              <a:t> from the positive class. The distance between these two vectors x1 and x2 will be </a:t>
            </a:r>
            <a:r>
              <a:rPr lang="en-US" sz="2000" i="1" dirty="0" smtClean="0"/>
              <a:t>(x2-x1) vector</a:t>
            </a:r>
            <a:r>
              <a:rPr lang="en-US" sz="2000" dirty="0" smtClean="0"/>
              <a:t>. What we need is, the shortest distance between these two points which can be found using a trick we used in the dot product. We take a vector ‘w’ perpendicular to the </a:t>
            </a:r>
            <a:r>
              <a:rPr lang="en-US" sz="2000" dirty="0" err="1" smtClean="0"/>
              <a:t>hyperplane</a:t>
            </a:r>
            <a:r>
              <a:rPr lang="en-US" sz="2000" dirty="0" smtClean="0"/>
              <a:t> and then find the projection of (x2-x1) vector on ‘w’.  </a:t>
            </a:r>
            <a:r>
              <a:rPr lang="en-US" sz="2000" dirty="0" smtClean="0">
                <a:solidFill>
                  <a:srgbClr val="FF0000"/>
                </a:solidFill>
              </a:rPr>
              <a:t>This project can be found by dot product of vectors</a:t>
            </a:r>
            <a:endParaRPr lang="en-US" sz="2000" dirty="0">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621849" y="140044"/>
            <a:ext cx="9266803" cy="4894664"/>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1055707" y="448517"/>
            <a:ext cx="8242529" cy="4752542"/>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Margin</a:t>
            </a:r>
            <a:endParaRPr lang="en-IN" dirty="0"/>
          </a:p>
        </p:txBody>
      </p:sp>
      <p:pic>
        <p:nvPicPr>
          <p:cNvPr id="4" name="Content Placeholder 3"/>
          <p:cNvPicPr>
            <a:picLocks noGrp="1" noChangeAspect="1"/>
          </p:cNvPicPr>
          <p:nvPr>
            <p:ph idx="1"/>
          </p:nvPr>
        </p:nvPicPr>
        <p:blipFill rotWithShape="1">
          <a:blip r:embed="rId2"/>
          <a:srcRect l="23148" t="44649" r="23685" b="13004"/>
          <a:stretch/>
        </p:blipFill>
        <p:spPr>
          <a:xfrm>
            <a:off x="887738" y="1565563"/>
            <a:ext cx="9281497" cy="4156364"/>
          </a:xfrm>
          <a:prstGeom prst="rect">
            <a:avLst/>
          </a:prstGeom>
        </p:spPr>
      </p:pic>
    </p:spTree>
    <p:extLst>
      <p:ext uri="{BB962C8B-B14F-4D97-AF65-F5344CB8AC3E}">
        <p14:creationId xmlns:p14="http://schemas.microsoft.com/office/powerpoint/2010/main" xmlns="" val="25647869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SVM</a:t>
            </a:r>
            <a:endParaRPr lang="en-IN" dirty="0"/>
          </a:p>
        </p:txBody>
      </p:sp>
      <p:pic>
        <p:nvPicPr>
          <p:cNvPr id="4" name="Content Placeholder 3"/>
          <p:cNvPicPr>
            <a:picLocks noGrp="1" noChangeAspect="1"/>
          </p:cNvPicPr>
          <p:nvPr>
            <p:ph idx="1"/>
          </p:nvPr>
        </p:nvPicPr>
        <p:blipFill rotWithShape="1">
          <a:blip r:embed="rId2"/>
          <a:srcRect l="22075" t="30957" r="24581" b="52804"/>
          <a:stretch/>
        </p:blipFill>
        <p:spPr>
          <a:xfrm>
            <a:off x="1136071" y="2092034"/>
            <a:ext cx="9309704" cy="2424547"/>
          </a:xfrm>
          <a:prstGeom prst="rect">
            <a:avLst/>
          </a:prstGeom>
        </p:spPr>
      </p:pic>
    </p:spTree>
    <p:extLst>
      <p:ext uri="{BB962C8B-B14F-4D97-AF65-F5344CB8AC3E}">
        <p14:creationId xmlns:p14="http://schemas.microsoft.com/office/powerpoint/2010/main" xmlns="" val="19504061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118057" y="914400"/>
            <a:ext cx="9242919" cy="47728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How an SVM </a:t>
            </a:r>
            <a:r>
              <a:rPr lang="en-IN" b="1" dirty="0" smtClean="0"/>
              <a:t>works?</a:t>
            </a:r>
            <a:r>
              <a:rPr lang="en-IN" b="1" dirty="0"/>
              <a:t/>
            </a:r>
            <a:br>
              <a:rPr lang="en-IN" b="1" dirty="0"/>
            </a:br>
            <a:endParaRPr lang="en-IN" dirty="0"/>
          </a:p>
        </p:txBody>
      </p:sp>
      <p:sp>
        <p:nvSpPr>
          <p:cNvPr id="3" name="Content Placeholder 2"/>
          <p:cNvSpPr>
            <a:spLocks noGrp="1"/>
          </p:cNvSpPr>
          <p:nvPr>
            <p:ph idx="1"/>
          </p:nvPr>
        </p:nvSpPr>
        <p:spPr/>
        <p:txBody>
          <a:bodyPr/>
          <a:lstStyle/>
          <a:p>
            <a:pPr algn="just"/>
            <a:r>
              <a:rPr lang="en-US" dirty="0"/>
              <a:t>A simple linear SVM classifier works by making a straight line between two classes. </a:t>
            </a:r>
            <a:endParaRPr lang="en-US" dirty="0" smtClean="0"/>
          </a:p>
          <a:p>
            <a:pPr algn="just"/>
            <a:r>
              <a:rPr lang="en-US" dirty="0"/>
              <a:t>That means all of the data points on one side of the line will represent a category and the data points on the other side of the line will be put into a different category. </a:t>
            </a:r>
            <a:endParaRPr lang="en-US" dirty="0" smtClean="0"/>
          </a:p>
          <a:p>
            <a:pPr algn="just"/>
            <a:r>
              <a:rPr lang="en-US" dirty="0"/>
              <a:t>SVMs are different from other classification algorithms because of the way they choose the decision boundary that maximizes the distance from the nearest data points of all the classes. </a:t>
            </a:r>
            <a:endParaRPr lang="en-US" dirty="0" smtClean="0"/>
          </a:p>
          <a:p>
            <a:pPr algn="just"/>
            <a:r>
              <a:rPr lang="en-US" dirty="0" smtClean="0"/>
              <a:t>The </a:t>
            </a:r>
            <a:r>
              <a:rPr lang="en-US" dirty="0"/>
              <a:t>decision boundary created by SVMs is called the maximum margin classifier or the maximum margin hyper plane.</a:t>
            </a:r>
            <a:endParaRPr lang="en-IN" dirty="0"/>
          </a:p>
        </p:txBody>
      </p:sp>
    </p:spTree>
    <p:extLst>
      <p:ext uri="{BB962C8B-B14F-4D97-AF65-F5344CB8AC3E}">
        <p14:creationId xmlns:p14="http://schemas.microsoft.com/office/powerpoint/2010/main" xmlns="" val="17016097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1843200" y="2207171"/>
            <a:ext cx="6742861" cy="427566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Support Vectors</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1908034" y="1757203"/>
            <a:ext cx="7995383" cy="45970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1115878" y="1779781"/>
            <a:ext cx="8245098" cy="453351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alpha1, alpha2 and alpha3</a:t>
            </a:r>
            <a:endParaRPr lang="en-US" dirty="0"/>
          </a:p>
        </p:txBody>
      </p:sp>
      <p:pic>
        <p:nvPicPr>
          <p:cNvPr id="5122" name="Picture 2"/>
          <p:cNvPicPr>
            <a:picLocks noGrp="1" noChangeAspect="1" noChangeArrowheads="1"/>
          </p:cNvPicPr>
          <p:nvPr>
            <p:ph idx="1"/>
          </p:nvPr>
        </p:nvPicPr>
        <p:blipFill>
          <a:blip r:embed="rId2"/>
          <a:srcRect/>
          <a:stretch>
            <a:fillRect/>
          </a:stretch>
        </p:blipFill>
        <p:spPr bwMode="auto">
          <a:xfrm>
            <a:off x="798098" y="1808284"/>
            <a:ext cx="9167312" cy="47213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 vector and Bias</a:t>
            </a:r>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1534332" y="1561975"/>
            <a:ext cx="8772041" cy="46907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HyperPlane</a:t>
            </a:r>
            <a:endParaRPr lang="en-US"/>
          </a:p>
        </p:txBody>
      </p:sp>
      <p:pic>
        <p:nvPicPr>
          <p:cNvPr id="7170" name="Picture 2"/>
          <p:cNvPicPr>
            <a:picLocks noGrp="1" noChangeAspect="1" noChangeArrowheads="1"/>
          </p:cNvPicPr>
          <p:nvPr>
            <p:ph idx="1"/>
          </p:nvPr>
        </p:nvPicPr>
        <p:blipFill>
          <a:blip r:embed="rId2"/>
          <a:srcRect/>
          <a:stretch>
            <a:fillRect/>
          </a:stretch>
        </p:blipFill>
        <p:spPr bwMode="auto">
          <a:xfrm>
            <a:off x="2014780" y="1618345"/>
            <a:ext cx="8084623" cy="47204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data points is not linearly separable </a:t>
            </a:r>
            <a:r>
              <a:rPr lang="en-US" dirty="0" smtClean="0"/>
              <a:t>?</a:t>
            </a:r>
            <a:endParaRPr lang="en-IN" dirty="0"/>
          </a:p>
        </p:txBody>
      </p:sp>
      <p:pic>
        <p:nvPicPr>
          <p:cNvPr id="8" name="Content Placeholder 7"/>
          <p:cNvPicPr>
            <a:picLocks noGrp="1" noChangeAspect="1"/>
          </p:cNvPicPr>
          <p:nvPr>
            <p:ph idx="1"/>
          </p:nvPr>
        </p:nvPicPr>
        <p:blipFill rotWithShape="1">
          <a:blip r:embed="rId3"/>
          <a:srcRect l="50221" t="35097" r="25118" b="25740"/>
          <a:stretch/>
        </p:blipFill>
        <p:spPr>
          <a:xfrm>
            <a:off x="3128963" y="1690688"/>
            <a:ext cx="5336163" cy="4764307"/>
          </a:xfrm>
          <a:prstGeom prst="rect">
            <a:avLst/>
          </a:prstGeom>
        </p:spPr>
      </p:pic>
    </p:spTree>
    <p:extLst>
      <p:ext uri="{BB962C8B-B14F-4D97-AF65-F5344CB8AC3E}">
        <p14:creationId xmlns:p14="http://schemas.microsoft.com/office/powerpoint/2010/main" xmlns="" val="41090626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Data Points</a:t>
            </a:r>
            <a:endParaRPr lang="en-IN" dirty="0"/>
          </a:p>
        </p:txBody>
      </p:sp>
      <p:sp>
        <p:nvSpPr>
          <p:cNvPr id="3" name="Content Placeholder 2"/>
          <p:cNvSpPr>
            <a:spLocks noGrp="1"/>
          </p:cNvSpPr>
          <p:nvPr>
            <p:ph idx="1"/>
          </p:nvPr>
        </p:nvSpPr>
        <p:spPr/>
        <p:txBody>
          <a:bodyPr/>
          <a:lstStyle/>
          <a:p>
            <a:r>
              <a:rPr lang="en-US" dirty="0" smtClean="0"/>
              <a:t>How </a:t>
            </a:r>
            <a:r>
              <a:rPr lang="en-US" dirty="0"/>
              <a:t>can we separate the data-points linearly? </a:t>
            </a:r>
            <a:endParaRPr lang="en-US" dirty="0" smtClean="0"/>
          </a:p>
          <a:p>
            <a:r>
              <a:rPr lang="en-US" dirty="0" smtClean="0"/>
              <a:t>This </a:t>
            </a:r>
            <a:r>
              <a:rPr lang="en-US" dirty="0"/>
              <a:t>type of situation comes very often in machine learning world as raw data are always non-linear here</a:t>
            </a:r>
            <a:r>
              <a:rPr lang="en-US" dirty="0" smtClean="0"/>
              <a:t>.</a:t>
            </a:r>
          </a:p>
          <a:p>
            <a:r>
              <a:rPr lang="en-US" dirty="0" smtClean="0"/>
              <a:t>So</a:t>
            </a:r>
            <a:r>
              <a:rPr lang="en-US" dirty="0"/>
              <a:t>, </a:t>
            </a:r>
            <a:r>
              <a:rPr lang="en-US" i="1" dirty="0"/>
              <a:t>Is it do-able? yes!!. </a:t>
            </a:r>
            <a:r>
              <a:rPr lang="en-US" dirty="0"/>
              <a:t>we will add one extra dimension to the data points to make it separable.</a:t>
            </a:r>
            <a:endParaRPr lang="en-IN" dirty="0"/>
          </a:p>
        </p:txBody>
      </p:sp>
    </p:spTree>
    <p:extLst>
      <p:ext uri="{BB962C8B-B14F-4D97-AF65-F5344CB8AC3E}">
        <p14:creationId xmlns:p14="http://schemas.microsoft.com/office/powerpoint/2010/main" xmlns="" val="791346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Data Points</a:t>
            </a:r>
            <a:endParaRPr lang="en-IN" dirty="0"/>
          </a:p>
        </p:txBody>
      </p:sp>
      <p:pic>
        <p:nvPicPr>
          <p:cNvPr id="4" name="Content Placeholder 3"/>
          <p:cNvPicPr>
            <a:picLocks noGrp="1" noChangeAspect="1"/>
          </p:cNvPicPr>
          <p:nvPr>
            <p:ph idx="1"/>
          </p:nvPr>
        </p:nvPicPr>
        <p:blipFill rotWithShape="1">
          <a:blip r:embed="rId2"/>
          <a:srcRect l="24402" t="30958" r="20463" b="21919"/>
          <a:stretch/>
        </p:blipFill>
        <p:spPr>
          <a:xfrm>
            <a:off x="1357746" y="1690688"/>
            <a:ext cx="8797636" cy="4227435"/>
          </a:xfrm>
          <a:prstGeom prst="rect">
            <a:avLst/>
          </a:prstGeom>
        </p:spPr>
      </p:pic>
      <p:sp>
        <p:nvSpPr>
          <p:cNvPr id="5" name="TextBox 4"/>
          <p:cNvSpPr txBox="1"/>
          <p:nvPr/>
        </p:nvSpPr>
        <p:spPr>
          <a:xfrm>
            <a:off x="8285018" y="4946073"/>
            <a:ext cx="3068782" cy="1477328"/>
          </a:xfrm>
          <a:prstGeom prst="rect">
            <a:avLst/>
          </a:prstGeom>
          <a:noFill/>
        </p:spPr>
        <p:txBody>
          <a:bodyPr wrap="square" rtlCol="0">
            <a:spAutoFit/>
          </a:bodyPr>
          <a:lstStyle/>
          <a:p>
            <a:pPr algn="just"/>
            <a:r>
              <a:rPr lang="en-US" dirty="0">
                <a:solidFill>
                  <a:srgbClr val="FF0000"/>
                </a:solidFill>
              </a:rPr>
              <a:t>so , the above process of making non-linearly separable data point to linearly separable data point is also known as Kernel Trick</a:t>
            </a:r>
            <a:endParaRPr lang="en-IN" dirty="0">
              <a:solidFill>
                <a:srgbClr val="FF0000"/>
              </a:solidFill>
            </a:endParaRPr>
          </a:p>
        </p:txBody>
      </p:sp>
    </p:spTree>
    <p:extLst>
      <p:ext uri="{BB962C8B-B14F-4D97-AF65-F5344CB8AC3E}">
        <p14:creationId xmlns:p14="http://schemas.microsoft.com/office/powerpoint/2010/main" xmlns="" val="25647754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Function</a:t>
            </a:r>
            <a:endParaRPr lang="en-IN" dirty="0"/>
          </a:p>
        </p:txBody>
      </p:sp>
      <p:pic>
        <p:nvPicPr>
          <p:cNvPr id="5" name="Content Placeholder 4"/>
          <p:cNvPicPr>
            <a:picLocks noGrp="1" noChangeAspect="1"/>
          </p:cNvPicPr>
          <p:nvPr>
            <p:ph idx="1"/>
          </p:nvPr>
        </p:nvPicPr>
        <p:blipFill rotWithShape="1">
          <a:blip r:embed="rId2"/>
          <a:srcRect l="23148" t="15674" r="24759" b="25740"/>
          <a:stretch/>
        </p:blipFill>
        <p:spPr>
          <a:xfrm>
            <a:off x="2507670" y="1884218"/>
            <a:ext cx="7633855" cy="48269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36182049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Hyperplane?</a:t>
            </a:r>
            <a:endParaRPr lang="en-IN" dirty="0"/>
          </a:p>
        </p:txBody>
      </p:sp>
      <p:pic>
        <p:nvPicPr>
          <p:cNvPr id="4" name="Content Placeholder 3"/>
          <p:cNvPicPr>
            <a:picLocks noGrp="1" noChangeAspect="1"/>
          </p:cNvPicPr>
          <p:nvPr>
            <p:ph idx="1"/>
          </p:nvPr>
        </p:nvPicPr>
        <p:blipFill rotWithShape="1">
          <a:blip r:embed="rId2"/>
          <a:srcRect l="25834" t="23953" r="33889" b="17144"/>
          <a:stretch/>
        </p:blipFill>
        <p:spPr>
          <a:xfrm>
            <a:off x="2410689" y="1275052"/>
            <a:ext cx="6317673" cy="5194529"/>
          </a:xfrm>
          <a:prstGeom prst="rect">
            <a:avLst/>
          </a:prstGeom>
        </p:spPr>
      </p:pic>
    </p:spTree>
    <p:extLst>
      <p:ext uri="{BB962C8B-B14F-4D97-AF65-F5344CB8AC3E}">
        <p14:creationId xmlns:p14="http://schemas.microsoft.com/office/powerpoint/2010/main" xmlns="" val="2041023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Functions (Linear)</a:t>
            </a:r>
            <a:endParaRPr lang="en-IN" dirty="0"/>
          </a:p>
        </p:txBody>
      </p:sp>
      <p:sp>
        <p:nvSpPr>
          <p:cNvPr id="3" name="Content Placeholder 2"/>
          <p:cNvSpPr>
            <a:spLocks noGrp="1"/>
          </p:cNvSpPr>
          <p:nvPr>
            <p:ph idx="1"/>
          </p:nvPr>
        </p:nvSpPr>
        <p:spPr/>
        <p:txBody>
          <a:bodyPr>
            <a:normAutofit/>
          </a:bodyPr>
          <a:lstStyle/>
          <a:p>
            <a:r>
              <a:rPr lang="en-US" dirty="0" smtClean="0"/>
              <a:t>These are commonly recommended for text classification because most of these types of classification problems are linearly separable.</a:t>
            </a:r>
          </a:p>
          <a:p>
            <a:r>
              <a:rPr lang="en-US" dirty="0" smtClean="0"/>
              <a:t>The linear kernel works really well when there are a lot of features, and text classification problems have a lot of features. Linear kernel functions are faster than most of the others and you have fewer parameters to optimize.</a:t>
            </a:r>
          </a:p>
          <a:p>
            <a:r>
              <a:rPr lang="en-US" dirty="0" smtClean="0"/>
              <a:t>Here's the function that defines the linear kernel:</a:t>
            </a:r>
          </a:p>
          <a:p>
            <a:endParaRPr lang="en-US" dirty="0" smtClean="0"/>
          </a:p>
        </p:txBody>
      </p:sp>
      <p:pic>
        <p:nvPicPr>
          <p:cNvPr id="14339" name="Picture 3"/>
          <p:cNvPicPr>
            <a:picLocks noChangeAspect="1" noChangeArrowheads="1"/>
          </p:cNvPicPr>
          <p:nvPr/>
        </p:nvPicPr>
        <p:blipFill>
          <a:blip r:embed="rId2"/>
          <a:srcRect/>
          <a:stretch>
            <a:fillRect/>
          </a:stretch>
        </p:blipFill>
        <p:spPr bwMode="auto">
          <a:xfrm>
            <a:off x="2109061" y="5074807"/>
            <a:ext cx="5029200" cy="923925"/>
          </a:xfrm>
          <a:prstGeom prst="rect">
            <a:avLst/>
          </a:prstGeom>
          <a:noFill/>
          <a:ln w="9525">
            <a:noFill/>
            <a:miter lim="800000"/>
            <a:headEnd/>
            <a:tailEnd/>
          </a:ln>
          <a:effectLst/>
        </p:spPr>
      </p:pic>
    </p:spTree>
    <p:extLst>
      <p:ext uri="{BB962C8B-B14F-4D97-AF65-F5344CB8AC3E}">
        <p14:creationId xmlns:p14="http://schemas.microsoft.com/office/powerpoint/2010/main" xmlns="" val="24474930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Functions (Polynomial)</a:t>
            </a:r>
            <a:endParaRPr lang="en-IN" dirty="0"/>
          </a:p>
        </p:txBody>
      </p:sp>
      <p:pic>
        <p:nvPicPr>
          <p:cNvPr id="4" name="Content Placeholder 3"/>
          <p:cNvPicPr>
            <a:picLocks noGrp="1" noChangeAspect="1"/>
          </p:cNvPicPr>
          <p:nvPr>
            <p:ph idx="1"/>
          </p:nvPr>
        </p:nvPicPr>
        <p:blipFill rotWithShape="1">
          <a:blip r:embed="rId2"/>
          <a:srcRect l="17778" t="28092" r="21716" b="20328"/>
          <a:stretch/>
        </p:blipFill>
        <p:spPr>
          <a:xfrm>
            <a:off x="1378526" y="1690688"/>
            <a:ext cx="9162419" cy="4391457"/>
          </a:xfrm>
          <a:prstGeom prst="rect">
            <a:avLst/>
          </a:prstGeom>
        </p:spPr>
      </p:pic>
      <p:sp>
        <p:nvSpPr>
          <p:cNvPr id="5" name="TextBox 4"/>
          <p:cNvSpPr txBox="1"/>
          <p:nvPr/>
        </p:nvSpPr>
        <p:spPr>
          <a:xfrm>
            <a:off x="4014061" y="6044339"/>
            <a:ext cx="2030278" cy="369332"/>
          </a:xfrm>
          <a:prstGeom prst="rect">
            <a:avLst/>
          </a:prstGeom>
          <a:noFill/>
        </p:spPr>
        <p:txBody>
          <a:bodyPr wrap="square" rtlCol="0">
            <a:spAutoFit/>
          </a:bodyPr>
          <a:lstStyle/>
          <a:p>
            <a:endParaRPr lang="en-US" dirty="0"/>
          </a:p>
        </p:txBody>
      </p:sp>
      <p:sp>
        <p:nvSpPr>
          <p:cNvPr id="6" name="TextBox 5"/>
          <p:cNvSpPr txBox="1"/>
          <p:nvPr/>
        </p:nvSpPr>
        <p:spPr>
          <a:xfrm>
            <a:off x="6059276" y="3955055"/>
            <a:ext cx="2071171" cy="646331"/>
          </a:xfrm>
          <a:prstGeom prst="rect">
            <a:avLst/>
          </a:prstGeom>
          <a:noFill/>
        </p:spPr>
        <p:txBody>
          <a:bodyPr wrap="square" rtlCol="0">
            <a:spAutoFit/>
          </a:bodyPr>
          <a:lstStyle/>
          <a:p>
            <a:r>
              <a:rPr lang="en-US" dirty="0" smtClean="0"/>
              <a:t>b is number of dimensions</a:t>
            </a:r>
            <a:endParaRPr lang="en-US" dirty="0"/>
          </a:p>
        </p:txBody>
      </p:sp>
    </p:spTree>
    <p:extLst>
      <p:ext uri="{BB962C8B-B14F-4D97-AF65-F5344CB8AC3E}">
        <p14:creationId xmlns:p14="http://schemas.microsoft.com/office/powerpoint/2010/main" xmlns="" val="277971416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idx="1"/>
          </p:nvPr>
        </p:nvPicPr>
        <p:blipFill>
          <a:blip r:embed="rId2"/>
          <a:srcRect/>
          <a:stretch>
            <a:fillRect/>
          </a:stretch>
        </p:blipFill>
        <p:spPr bwMode="auto">
          <a:xfrm>
            <a:off x="666379" y="1597446"/>
            <a:ext cx="9130084" cy="4042148"/>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Grp="1" noChangeAspect="1" noChangeArrowheads="1"/>
          </p:cNvPicPr>
          <p:nvPr>
            <p:ph idx="1"/>
          </p:nvPr>
        </p:nvPicPr>
        <p:blipFill>
          <a:blip r:embed="rId2"/>
          <a:srcRect/>
          <a:stretch>
            <a:fillRect/>
          </a:stretch>
        </p:blipFill>
        <p:spPr bwMode="auto">
          <a:xfrm>
            <a:off x="206812" y="0"/>
            <a:ext cx="8819388" cy="2827767"/>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809494" y="2875402"/>
            <a:ext cx="8378573" cy="39825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365125"/>
            <a:ext cx="10730345" cy="1325563"/>
          </a:xfrm>
        </p:spPr>
        <p:txBody>
          <a:bodyPr>
            <a:normAutofit/>
          </a:bodyPr>
          <a:lstStyle/>
          <a:p>
            <a:r>
              <a:rPr lang="en-US" sz="3600" dirty="0" smtClean="0"/>
              <a:t>Kernel Functions (</a:t>
            </a:r>
            <a:r>
              <a:rPr lang="en-US" sz="3600" dirty="0"/>
              <a:t>Gaussian Radial Basis Function (RBF</a:t>
            </a:r>
            <a:r>
              <a:rPr lang="en-US" sz="3600" dirty="0" smtClean="0"/>
              <a:t>))</a:t>
            </a:r>
            <a:endParaRPr lang="en-IN" sz="3600" dirty="0"/>
          </a:p>
        </p:txBody>
      </p:sp>
      <p:pic>
        <p:nvPicPr>
          <p:cNvPr id="16386" name="Picture 2"/>
          <p:cNvPicPr>
            <a:picLocks noGrp="1" noChangeAspect="1" noChangeArrowheads="1"/>
          </p:cNvPicPr>
          <p:nvPr>
            <p:ph idx="1"/>
          </p:nvPr>
        </p:nvPicPr>
        <p:blipFill>
          <a:blip r:embed="rId2"/>
          <a:srcRect/>
          <a:stretch>
            <a:fillRect/>
          </a:stretch>
        </p:blipFill>
        <p:spPr bwMode="auto">
          <a:xfrm>
            <a:off x="693209" y="1797803"/>
            <a:ext cx="10640183" cy="4339526"/>
          </a:xfrm>
          <a:prstGeom prst="rect">
            <a:avLst/>
          </a:prstGeom>
          <a:noFill/>
          <a:ln w="9525">
            <a:noFill/>
            <a:miter lim="800000"/>
            <a:headEnd/>
            <a:tailEnd/>
          </a:ln>
          <a:effectLst/>
        </p:spPr>
      </p:pic>
    </p:spTree>
    <p:extLst>
      <p:ext uri="{BB962C8B-B14F-4D97-AF65-F5344CB8AC3E}">
        <p14:creationId xmlns:p14="http://schemas.microsoft.com/office/powerpoint/2010/main" xmlns="" val="34870277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Linear Example</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2023949" y="1526989"/>
            <a:ext cx="8691567" cy="425387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2279929" y="1218830"/>
            <a:ext cx="7716478" cy="4974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srcRect/>
          <a:stretch>
            <a:fillRect/>
          </a:stretch>
        </p:blipFill>
        <p:spPr bwMode="auto">
          <a:xfrm>
            <a:off x="920985" y="2340244"/>
            <a:ext cx="11271015" cy="26239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2987104" y="1834372"/>
            <a:ext cx="8434676" cy="376051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3272790" y="3144044"/>
            <a:ext cx="5646420" cy="17145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3475092" y="5191287"/>
            <a:ext cx="2886075" cy="381000"/>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a:srcRect/>
          <a:stretch>
            <a:fillRect/>
          </a:stretch>
        </p:blipFill>
        <p:spPr bwMode="auto">
          <a:xfrm>
            <a:off x="2367771" y="2194141"/>
            <a:ext cx="5038725" cy="361950"/>
          </a:xfrm>
          <a:prstGeom prst="rect">
            <a:avLst/>
          </a:prstGeom>
          <a:noFill/>
          <a:ln w="9525">
            <a:noFill/>
            <a:miter lim="800000"/>
            <a:headEnd/>
            <a:tailEnd/>
          </a:ln>
          <a:effectLst/>
        </p:spPr>
      </p:pic>
      <p:pic>
        <p:nvPicPr>
          <p:cNvPr id="5125" name="Picture 5"/>
          <p:cNvPicPr>
            <a:picLocks noChangeAspect="1" noChangeArrowheads="1"/>
          </p:cNvPicPr>
          <p:nvPr/>
        </p:nvPicPr>
        <p:blipFill>
          <a:blip r:embed="rId5"/>
          <a:srcRect/>
          <a:stretch>
            <a:fillRect/>
          </a:stretch>
        </p:blipFill>
        <p:spPr bwMode="auto">
          <a:xfrm>
            <a:off x="7483259" y="2209638"/>
            <a:ext cx="1162050" cy="361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line according to you best separates the data</a:t>
            </a:r>
            <a:r>
              <a:rPr lang="en-US" dirty="0" smtClean="0"/>
              <a:t>??</a:t>
            </a:r>
            <a:endParaRPr lang="en-IN" dirty="0"/>
          </a:p>
        </p:txBody>
      </p:sp>
      <p:pic>
        <p:nvPicPr>
          <p:cNvPr id="4" name="Content Placeholder 3"/>
          <p:cNvPicPr>
            <a:picLocks noGrp="1" noChangeAspect="1"/>
          </p:cNvPicPr>
          <p:nvPr>
            <p:ph idx="1"/>
          </p:nvPr>
        </p:nvPicPr>
        <p:blipFill rotWithShape="1">
          <a:blip r:embed="rId2"/>
          <a:srcRect l="26012" t="22679" r="33173" b="20009"/>
          <a:stretch/>
        </p:blipFill>
        <p:spPr>
          <a:xfrm>
            <a:off x="2757053" y="1814946"/>
            <a:ext cx="6068292" cy="4790756"/>
          </a:xfrm>
          <a:prstGeom prst="rect">
            <a:avLst/>
          </a:prstGeom>
        </p:spPr>
      </p:pic>
    </p:spTree>
    <p:extLst>
      <p:ext uri="{BB962C8B-B14F-4D97-AF65-F5344CB8AC3E}">
        <p14:creationId xmlns:p14="http://schemas.microsoft.com/office/powerpoint/2010/main" xmlns="" val="6978058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2558106" y="1487837"/>
            <a:ext cx="5609501" cy="50049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1906291" y="1773433"/>
            <a:ext cx="7536369" cy="400743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srcRect/>
          <a:stretch>
            <a:fillRect/>
          </a:stretch>
        </p:blipFill>
        <p:spPr bwMode="auto">
          <a:xfrm>
            <a:off x="2357292" y="2237133"/>
            <a:ext cx="7745407" cy="39776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a:stretch>
            <a:fillRect/>
          </a:stretch>
        </p:blipFill>
        <p:spPr bwMode="auto">
          <a:xfrm>
            <a:off x="1004871" y="1158839"/>
            <a:ext cx="7143407" cy="3490651"/>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2231756" y="5008105"/>
            <a:ext cx="3312117" cy="1104039"/>
          </a:xfrm>
          <a:prstGeom prst="rect">
            <a:avLst/>
          </a:prstGeom>
          <a:noFill/>
          <a:ln w="9525">
            <a:noFill/>
            <a:miter lim="800000"/>
            <a:headEnd/>
            <a:tailEnd/>
          </a:ln>
          <a:effectLst/>
        </p:spPr>
      </p:pic>
      <p:pic>
        <p:nvPicPr>
          <p:cNvPr id="9220" name="Picture 4"/>
          <p:cNvPicPr>
            <a:picLocks noChangeAspect="1" noChangeArrowheads="1"/>
          </p:cNvPicPr>
          <p:nvPr/>
        </p:nvPicPr>
        <p:blipFill>
          <a:blip r:embed="rId4"/>
          <a:srcRect/>
          <a:stretch>
            <a:fillRect/>
          </a:stretch>
        </p:blipFill>
        <p:spPr bwMode="auto">
          <a:xfrm>
            <a:off x="6101409" y="5153877"/>
            <a:ext cx="1678740" cy="84751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SVM</a:t>
            </a:r>
            <a:endParaRPr lang="en-US" dirty="0"/>
          </a:p>
        </p:txBody>
      </p:sp>
      <p:pic>
        <p:nvPicPr>
          <p:cNvPr id="10242" name="Picture 2"/>
          <p:cNvPicPr>
            <a:picLocks noGrp="1" noChangeAspect="1" noChangeArrowheads="1"/>
          </p:cNvPicPr>
          <p:nvPr>
            <p:ph idx="1"/>
          </p:nvPr>
        </p:nvPicPr>
        <p:blipFill>
          <a:blip r:embed="rId2"/>
          <a:srcRect/>
          <a:stretch>
            <a:fillRect/>
          </a:stretch>
        </p:blipFill>
        <p:spPr bwMode="auto">
          <a:xfrm>
            <a:off x="675455" y="2340244"/>
            <a:ext cx="11169125" cy="30772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srcRect/>
          <a:stretch>
            <a:fillRect/>
          </a:stretch>
        </p:blipFill>
        <p:spPr bwMode="auto">
          <a:xfrm>
            <a:off x="2288648" y="2244172"/>
            <a:ext cx="8461050" cy="2653291"/>
          </a:xfrm>
          <a:prstGeom prst="rect">
            <a:avLst/>
          </a:prstGeom>
          <a:noFill/>
          <a:ln w="9525">
            <a:noFill/>
            <a:miter lim="800000"/>
            <a:headEnd/>
            <a:tailEnd/>
          </a:ln>
          <a:effectLst/>
        </p:spPr>
      </p:pic>
      <p:pic>
        <p:nvPicPr>
          <p:cNvPr id="12292" name="Picture 4"/>
          <p:cNvPicPr>
            <a:picLocks noChangeAspect="1" noChangeArrowheads="1"/>
          </p:cNvPicPr>
          <p:nvPr/>
        </p:nvPicPr>
        <p:blipFill>
          <a:blip r:embed="rId3"/>
          <a:srcRect/>
          <a:stretch>
            <a:fillRect/>
          </a:stretch>
        </p:blipFill>
        <p:spPr bwMode="auto">
          <a:xfrm>
            <a:off x="2187764" y="4561830"/>
            <a:ext cx="7188711" cy="5685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hlinkClick r:id="rId2"/>
              </a:rPr>
              <a:t>https://shuzhanfan.github.io/2018/05/understanding-mathematics-behind-support-vector-machines/</a:t>
            </a:r>
            <a:endParaRPr lang="en-US" dirty="0" smtClean="0"/>
          </a:p>
          <a:p>
            <a:r>
              <a:rPr lang="en-US" dirty="0" smtClean="0">
                <a:hlinkClick r:id="rId3"/>
              </a:rPr>
              <a:t>https://www.youtube.com/watch?v=ivPoCcYfFAw&amp;feature=youtu.be</a:t>
            </a:r>
            <a:endParaRPr lang="en-US" dirty="0" smtClean="0"/>
          </a:p>
          <a:p>
            <a:r>
              <a:rPr lang="en-US" dirty="0" smtClean="0">
                <a:hlinkClick r:id="rId4"/>
              </a:rPr>
              <a:t>https://www.analyticsvidhya.com/blog/2021/10/support-vector-machinessvm-a-complete-guide-for-beginners/</a:t>
            </a:r>
            <a:endParaRPr lang="en-US" dirty="0" smtClean="0"/>
          </a:p>
          <a:p>
            <a:r>
              <a:rPr lang="en-US" dirty="0" smtClean="0">
                <a:hlinkClick r:id="rId5"/>
              </a:rPr>
              <a:t>https://www.analyticsvidhya.com/blog/2017/09/understaing-support-vector-machine-example-code/</a:t>
            </a:r>
            <a:endParaRPr lang="en-US" dirty="0" smtClean="0"/>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we identify the right hyper-plane?</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1216388" y="2107941"/>
            <a:ext cx="4858890" cy="3092021"/>
          </a:xfrm>
          <a:prstGeom prst="rect">
            <a:avLst/>
          </a:prstGeom>
          <a:noFill/>
          <a:ln w="9525">
            <a:noFill/>
            <a:miter lim="800000"/>
            <a:headEnd/>
            <a:tailEnd/>
          </a:ln>
          <a:effectLst/>
        </p:spPr>
      </p:pic>
      <p:sp>
        <p:nvSpPr>
          <p:cNvPr id="5" name="TextBox 4"/>
          <p:cNvSpPr txBox="1"/>
          <p:nvPr/>
        </p:nvSpPr>
        <p:spPr>
          <a:xfrm>
            <a:off x="6852491" y="2522863"/>
            <a:ext cx="4516915" cy="1477328"/>
          </a:xfrm>
          <a:prstGeom prst="rect">
            <a:avLst/>
          </a:prstGeom>
          <a:noFill/>
        </p:spPr>
        <p:txBody>
          <a:bodyPr wrap="square" rtlCol="0">
            <a:spAutoFit/>
          </a:bodyPr>
          <a:lstStyle/>
          <a:p>
            <a:r>
              <a:rPr lang="en-US" dirty="0" smtClean="0"/>
              <a:t>You need to remember a thumb rule to identify the right hyper-plane: “Select the hyper-plane which segregates the two classes better”. In this scenario, hyper-plane </a:t>
            </a:r>
            <a:r>
              <a:rPr lang="en-US" dirty="0" smtClean="0">
                <a:solidFill>
                  <a:srgbClr val="FF0000"/>
                </a:solidFill>
              </a:rPr>
              <a:t>“B”</a:t>
            </a:r>
            <a:r>
              <a:rPr lang="en-US" dirty="0" smtClean="0"/>
              <a:t> has excellently performed this job.</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39106"/>
          </a:xfrm>
        </p:spPr>
        <p:txBody>
          <a:bodyPr>
            <a:normAutofit fontScale="90000"/>
          </a:bodyPr>
          <a:lstStyle/>
          <a:p>
            <a:r>
              <a:rPr lang="en-US" b="1" dirty="0" smtClean="0"/>
              <a:t>Identify the right hyper-plane (Scenario-2):</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604780" y="942849"/>
            <a:ext cx="4099422" cy="2850747"/>
          </a:xfrm>
          <a:prstGeom prst="rect">
            <a:avLst/>
          </a:prstGeom>
          <a:noFill/>
          <a:ln w="9525">
            <a:noFill/>
            <a:miter lim="800000"/>
            <a:headEnd/>
            <a:tailEnd/>
          </a:ln>
          <a:effectLst/>
        </p:spPr>
      </p:pic>
      <p:sp>
        <p:nvSpPr>
          <p:cNvPr id="5" name="TextBox 4"/>
          <p:cNvSpPr txBox="1"/>
          <p:nvPr/>
        </p:nvSpPr>
        <p:spPr>
          <a:xfrm>
            <a:off x="5629619" y="947452"/>
            <a:ext cx="5783856" cy="1200329"/>
          </a:xfrm>
          <a:prstGeom prst="rect">
            <a:avLst/>
          </a:prstGeom>
          <a:noFill/>
        </p:spPr>
        <p:txBody>
          <a:bodyPr wrap="square" rtlCol="0">
            <a:spAutoFit/>
          </a:bodyPr>
          <a:lstStyle/>
          <a:p>
            <a:r>
              <a:rPr lang="en-US" dirty="0" smtClean="0"/>
              <a:t>Here, maximizing the distances between nearest data point (either class) and hyper-plane will help us to decide the right hyper-plane. This distance is called as </a:t>
            </a:r>
            <a:r>
              <a:rPr lang="en-US" b="1" dirty="0" smtClean="0"/>
              <a:t>Margin</a:t>
            </a:r>
            <a:r>
              <a:rPr lang="en-US" dirty="0" smtClean="0"/>
              <a:t>. Let’s look at the below snapshot:</a:t>
            </a:r>
            <a:endParaRPr lang="en-US" dirty="0"/>
          </a:p>
        </p:txBody>
      </p:sp>
      <p:pic>
        <p:nvPicPr>
          <p:cNvPr id="2051" name="Picture 3"/>
          <p:cNvPicPr>
            <a:picLocks noChangeAspect="1" noChangeArrowheads="1"/>
          </p:cNvPicPr>
          <p:nvPr/>
        </p:nvPicPr>
        <p:blipFill>
          <a:blip r:embed="rId3"/>
          <a:srcRect/>
          <a:stretch>
            <a:fillRect/>
          </a:stretch>
        </p:blipFill>
        <p:spPr bwMode="auto">
          <a:xfrm>
            <a:off x="6502705" y="2064803"/>
            <a:ext cx="4293824" cy="3045348"/>
          </a:xfrm>
          <a:prstGeom prst="rect">
            <a:avLst/>
          </a:prstGeom>
          <a:noFill/>
          <a:ln w="9525">
            <a:noFill/>
            <a:miter lim="800000"/>
            <a:headEnd/>
            <a:tailEnd/>
          </a:ln>
          <a:effectLst/>
        </p:spPr>
      </p:pic>
      <p:sp>
        <p:nvSpPr>
          <p:cNvPr id="7" name="TextBox 6"/>
          <p:cNvSpPr txBox="1"/>
          <p:nvPr/>
        </p:nvSpPr>
        <p:spPr>
          <a:xfrm>
            <a:off x="2809301" y="5266063"/>
            <a:ext cx="8339769" cy="1200329"/>
          </a:xfrm>
          <a:prstGeom prst="rect">
            <a:avLst/>
          </a:prstGeom>
          <a:noFill/>
        </p:spPr>
        <p:txBody>
          <a:bodyPr wrap="square" rtlCol="0">
            <a:spAutoFit/>
          </a:bodyPr>
          <a:lstStyle/>
          <a:p>
            <a:r>
              <a:rPr lang="en-US" dirty="0" smtClean="0"/>
              <a:t>Above, you can see that the margin for hyper-plane C is high as compared to both A and B</a:t>
            </a:r>
            <a:r>
              <a:rPr lang="en-US" dirty="0" smtClean="0">
                <a:solidFill>
                  <a:srgbClr val="FF0000"/>
                </a:solidFill>
              </a:rPr>
              <a:t>. Hence, we name the right hyper-plane as C</a:t>
            </a:r>
            <a:r>
              <a:rPr lang="en-US" dirty="0" smtClean="0"/>
              <a:t>. Another lightning reason for selecting the hyper-plane with higher margin is robustness. If we select a hyper-plane having low margin then there is high chance of miss-classification.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 calcmode="lin" valueType="num">
                                      <p:cBhvr additive="base">
                                        <p:cTn id="12" dur="500" fill="hold"/>
                                        <p:tgtEl>
                                          <p:spTgt spid="2051"/>
                                        </p:tgtEl>
                                        <p:attrNameLst>
                                          <p:attrName>ppt_x</p:attrName>
                                        </p:attrNameLst>
                                      </p:cBhvr>
                                      <p:tavLst>
                                        <p:tav tm="0">
                                          <p:val>
                                            <p:strVal val="#ppt_x"/>
                                          </p:val>
                                        </p:tav>
                                        <p:tav tm="100000">
                                          <p:val>
                                            <p:strVal val="#ppt_x"/>
                                          </p:val>
                                        </p:tav>
                                      </p:tavLst>
                                    </p:anim>
                                    <p:anim calcmode="lin" valueType="num">
                                      <p:cBhvr additive="base">
                                        <p:cTn id="13"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down)">
                                      <p:cBhvr>
                                        <p:cTn id="18"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36562"/>
          </a:xfrm>
        </p:spPr>
        <p:txBody>
          <a:bodyPr/>
          <a:lstStyle/>
          <a:p>
            <a:r>
              <a:rPr lang="en-US" b="1" dirty="0" smtClean="0"/>
              <a:t>Identify the right hyper-plane (Scenario-3)</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1006781" y="1506222"/>
            <a:ext cx="5250800" cy="3533646"/>
          </a:xfrm>
          <a:prstGeom prst="rect">
            <a:avLst/>
          </a:prstGeom>
          <a:noFill/>
          <a:ln w="9525">
            <a:noFill/>
            <a:miter lim="800000"/>
            <a:headEnd/>
            <a:tailEnd/>
          </a:ln>
          <a:effectLst/>
        </p:spPr>
      </p:pic>
      <p:sp>
        <p:nvSpPr>
          <p:cNvPr id="5" name="TextBox 4"/>
          <p:cNvSpPr txBox="1"/>
          <p:nvPr/>
        </p:nvSpPr>
        <p:spPr>
          <a:xfrm>
            <a:off x="7138930" y="1751682"/>
            <a:ext cx="4318612" cy="2308324"/>
          </a:xfrm>
          <a:prstGeom prst="rect">
            <a:avLst/>
          </a:prstGeom>
          <a:noFill/>
        </p:spPr>
        <p:txBody>
          <a:bodyPr wrap="square" rtlCol="0">
            <a:spAutoFit/>
          </a:bodyPr>
          <a:lstStyle/>
          <a:p>
            <a:r>
              <a:rPr lang="en-US" dirty="0" smtClean="0"/>
              <a:t>Some of you may have selected the hyper-plane </a:t>
            </a:r>
            <a:r>
              <a:rPr lang="en-US" b="1" dirty="0" smtClean="0"/>
              <a:t>B </a:t>
            </a:r>
            <a:r>
              <a:rPr lang="en-US" dirty="0" smtClean="0"/>
              <a:t>as it has higher margin compared to </a:t>
            </a:r>
            <a:r>
              <a:rPr lang="en-US" b="1" dirty="0" smtClean="0"/>
              <a:t>A. </a:t>
            </a:r>
            <a:r>
              <a:rPr lang="en-US" dirty="0" smtClean="0"/>
              <a:t>But, here is the catch, SVM selects the hyper-plane which classifies the classes accurately prior to maximizing margin. </a:t>
            </a:r>
            <a:r>
              <a:rPr lang="en-US" dirty="0" smtClean="0">
                <a:solidFill>
                  <a:srgbClr val="FF0000"/>
                </a:solidFill>
              </a:rPr>
              <a:t>Here, hyper-plane B has a classification error and A has classified all correctly. Therefore, the right hyper-plane is </a:t>
            </a:r>
            <a:r>
              <a:rPr lang="en-US" b="1" dirty="0" smtClean="0">
                <a:solidFill>
                  <a:srgbClr val="FF0000"/>
                </a:solidFill>
              </a:rPr>
              <a:t>A.</a:t>
            </a:r>
            <a:endParaRPr 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1309</TotalTime>
  <Words>1186</Words>
  <Application>Microsoft Office PowerPoint</Application>
  <PresentationFormat>Custom</PresentationFormat>
  <Paragraphs>133</Paragraphs>
  <Slides>66</Slides>
  <Notes>1</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SVM</vt:lpstr>
      <vt:lpstr>Support Vector Machine (SVM)</vt:lpstr>
      <vt:lpstr>SVM</vt:lpstr>
      <vt:lpstr>How an SVM works? </vt:lpstr>
      <vt:lpstr>Hyperplane?</vt:lpstr>
      <vt:lpstr>Which line according to you best separates the data??</vt:lpstr>
      <vt:lpstr>How can we identify the right hyper-plane?</vt:lpstr>
      <vt:lpstr>Identify the right hyper-plane (Scenario-2):</vt:lpstr>
      <vt:lpstr>Identify the right hyper-plane (Scenario-3)</vt:lpstr>
      <vt:lpstr>Can we classify two classes (Scenario-4)?:</vt:lpstr>
      <vt:lpstr>Find the hyper-plane to segregate to classes (Scenario-5):</vt:lpstr>
      <vt:lpstr>Kernel</vt:lpstr>
      <vt:lpstr>SVM’s way to find the best line</vt:lpstr>
      <vt:lpstr>Hyperplane</vt:lpstr>
      <vt:lpstr>Pros of Using SVM</vt:lpstr>
      <vt:lpstr>Cons of using SVM</vt:lpstr>
      <vt:lpstr>Math behind SVM</vt:lpstr>
      <vt:lpstr>Vectors</vt:lpstr>
      <vt:lpstr>Length of Vectors </vt:lpstr>
      <vt:lpstr>Direction of vectors </vt:lpstr>
      <vt:lpstr>Dot Product</vt:lpstr>
      <vt:lpstr>Dot Product</vt:lpstr>
      <vt:lpstr>Dot Product</vt:lpstr>
      <vt:lpstr>Dot Product</vt:lpstr>
      <vt:lpstr>Hyper-plane </vt:lpstr>
      <vt:lpstr>Linearly Separable</vt:lpstr>
      <vt:lpstr>Classifier</vt:lpstr>
      <vt:lpstr>Hyperplane</vt:lpstr>
      <vt:lpstr>How to choose Optimal Hyperplane ?</vt:lpstr>
      <vt:lpstr> Mathematical Interpretation of Optimal Hyperplane </vt:lpstr>
      <vt:lpstr>Contd..</vt:lpstr>
      <vt:lpstr>Classification</vt:lpstr>
      <vt:lpstr>SVM Classification</vt:lpstr>
      <vt:lpstr>Slide 34</vt:lpstr>
      <vt:lpstr>Slide 35</vt:lpstr>
      <vt:lpstr>Slide 36</vt:lpstr>
      <vt:lpstr>Margin</vt:lpstr>
      <vt:lpstr>SVM</vt:lpstr>
      <vt:lpstr>Slide 39</vt:lpstr>
      <vt:lpstr>Slide 40</vt:lpstr>
      <vt:lpstr>Finding Support Vectors</vt:lpstr>
      <vt:lpstr>Slide 42</vt:lpstr>
      <vt:lpstr>Finding alpha1, alpha2 and alpha3</vt:lpstr>
      <vt:lpstr>Weight vector and Bias</vt:lpstr>
      <vt:lpstr>HyperPlane</vt:lpstr>
      <vt:lpstr>What if data points is not linearly separable ?</vt:lpstr>
      <vt:lpstr>Non-Linear Data Points</vt:lpstr>
      <vt:lpstr>Non-Linear Data Points</vt:lpstr>
      <vt:lpstr>Kernel Function</vt:lpstr>
      <vt:lpstr>Kernel Functions (Linear)</vt:lpstr>
      <vt:lpstr>Kernel Functions (Polynomial)</vt:lpstr>
      <vt:lpstr>Slide 52</vt:lpstr>
      <vt:lpstr>Slide 53</vt:lpstr>
      <vt:lpstr>Kernel Functions (Gaussian Radial Basis Function (RBF))</vt:lpstr>
      <vt:lpstr>Non Linear Example</vt:lpstr>
      <vt:lpstr>Slide 56</vt:lpstr>
      <vt:lpstr>Slide 57</vt:lpstr>
      <vt:lpstr>Slide 58</vt:lpstr>
      <vt:lpstr>Slide 59</vt:lpstr>
      <vt:lpstr>Slide 60</vt:lpstr>
      <vt:lpstr>Slide 61</vt:lpstr>
      <vt:lpstr>Slide 62</vt:lpstr>
      <vt:lpstr>Slide 63</vt:lpstr>
      <vt:lpstr>Using SVM</vt:lpstr>
      <vt:lpstr>Slide 65</vt:lpstr>
      <vt:lpstr>References</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SVM</dc:title>
  <dc:creator>Admin</dc:creator>
  <cp:lastModifiedBy>payal.khurana</cp:lastModifiedBy>
  <cp:revision>128</cp:revision>
  <dcterms:created xsi:type="dcterms:W3CDTF">2020-10-22T06:36:14Z</dcterms:created>
  <dcterms:modified xsi:type="dcterms:W3CDTF">2022-11-23T05:11:27Z</dcterms:modified>
</cp:coreProperties>
</file>